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media/image1.jpeg" ContentType="image/jpeg"/>
  <Override PartName="/ppt/media/image2.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3.jpeg" ContentType="image/jpeg"/>
  <Override PartName="/ppt/media/image4.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1"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1pPr>
    <a:lvl2pPr marL="0" marR="0" indent="457200" algn="l" defTabSz="914400" rtl="1"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2pPr>
    <a:lvl3pPr marL="0" marR="0" indent="914400" algn="l" defTabSz="914400" rtl="1"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3pPr>
    <a:lvl4pPr marL="0" marR="0" indent="1371600" algn="l" defTabSz="914400" rtl="1"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4pPr>
    <a:lvl5pPr marL="0" marR="0" indent="1828800" algn="l" defTabSz="914400" rtl="1"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5pPr>
    <a:lvl6pPr marL="0" marR="0" indent="2286000" algn="l" defTabSz="914400" rtl="1"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6pPr>
    <a:lvl7pPr marL="0" marR="0" indent="2743200" algn="l" defTabSz="914400" rtl="1"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7pPr>
    <a:lvl8pPr marL="0" marR="0" indent="3200400" algn="l" defTabSz="914400" rtl="1"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8pPr>
    <a:lvl9pPr marL="0" marR="0" indent="3657600" algn="l" defTabSz="914400" rtl="1"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7F3F4"/>
          </a:solidFill>
        </a:fill>
      </a:tcStyle>
    </a:wholeTbl>
    <a:band2H>
      <a:tcTxStyle b="def" i="def"/>
      <a:tcStyle>
        <a:tcBdr/>
        <a:fill>
          <a:solidFill>
            <a:srgbClr val="F3F9FA"/>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D9"/>
          </a:solidFill>
        </a:fill>
      </a:tcStyle>
    </a:wholeTbl>
    <a:band2H>
      <a:tcTxStyle b="def" i="def"/>
      <a:tcStyle>
        <a:tcBdr/>
        <a:fill>
          <a:solidFill>
            <a:srgbClr val="E7E7ED"/>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2" name="Shape 132"/>
          <p:cNvSpPr/>
          <p:nvPr>
            <p:ph type="sldImg"/>
          </p:nvPr>
        </p:nvSpPr>
        <p:spPr>
          <a:xfrm>
            <a:off x="1143000" y="685800"/>
            <a:ext cx="4572000" cy="3429000"/>
          </a:xfrm>
          <a:prstGeom prst="rect">
            <a:avLst/>
          </a:prstGeom>
        </p:spPr>
        <p:txBody>
          <a:bodyPr/>
          <a:lstStyle/>
          <a:p>
            <a:pPr/>
          </a:p>
        </p:txBody>
      </p:sp>
      <p:sp>
        <p:nvSpPr>
          <p:cNvPr id="133" name="Shape 1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algn="r" rtl="1" latinLnBrk="0">
      <a:defRPr sz="1200">
        <a:latin typeface="+mn-lt"/>
        <a:ea typeface="+mn-ea"/>
        <a:cs typeface="+mn-cs"/>
        <a:sym typeface="Calibri"/>
      </a:defRPr>
    </a:lvl1pPr>
    <a:lvl2pPr indent="228600" algn="r" rtl="1" latinLnBrk="0">
      <a:defRPr sz="1200">
        <a:latin typeface="+mn-lt"/>
        <a:ea typeface="+mn-ea"/>
        <a:cs typeface="+mn-cs"/>
        <a:sym typeface="Calibri"/>
      </a:defRPr>
    </a:lvl2pPr>
    <a:lvl3pPr indent="457200" algn="r" rtl="1" latinLnBrk="0">
      <a:defRPr sz="1200">
        <a:latin typeface="+mn-lt"/>
        <a:ea typeface="+mn-ea"/>
        <a:cs typeface="+mn-cs"/>
        <a:sym typeface="Calibri"/>
      </a:defRPr>
    </a:lvl3pPr>
    <a:lvl4pPr indent="685800" algn="r" rtl="1" latinLnBrk="0">
      <a:defRPr sz="1200">
        <a:latin typeface="+mn-lt"/>
        <a:ea typeface="+mn-ea"/>
        <a:cs typeface="+mn-cs"/>
        <a:sym typeface="Calibri"/>
      </a:defRPr>
    </a:lvl4pPr>
    <a:lvl5pPr indent="914400" algn="r" rtl="1" latinLnBrk="0">
      <a:defRPr sz="1200">
        <a:latin typeface="+mn-lt"/>
        <a:ea typeface="+mn-ea"/>
        <a:cs typeface="+mn-cs"/>
        <a:sym typeface="Calibri"/>
      </a:defRPr>
    </a:lvl5pPr>
    <a:lvl6pPr indent="1143000" algn="r" rtl="1" latinLnBrk="0">
      <a:defRPr sz="1200">
        <a:latin typeface="+mn-lt"/>
        <a:ea typeface="+mn-ea"/>
        <a:cs typeface="+mn-cs"/>
        <a:sym typeface="Calibri"/>
      </a:defRPr>
    </a:lvl6pPr>
    <a:lvl7pPr indent="1371600" algn="r" rtl="1" latinLnBrk="0">
      <a:defRPr sz="1200">
        <a:latin typeface="+mn-lt"/>
        <a:ea typeface="+mn-ea"/>
        <a:cs typeface="+mn-cs"/>
        <a:sym typeface="Calibri"/>
      </a:defRPr>
    </a:lvl7pPr>
    <a:lvl8pPr indent="1600200" algn="r" rtl="1" latinLnBrk="0">
      <a:defRPr sz="1200">
        <a:latin typeface="+mn-lt"/>
        <a:ea typeface="+mn-ea"/>
        <a:cs typeface="+mn-cs"/>
        <a:sym typeface="Calibri"/>
      </a:defRPr>
    </a:lvl8pPr>
    <a:lvl9pPr indent="1828800" algn="r" rtl="1"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Page">
    <p:spTree>
      <p:nvGrpSpPr>
        <p:cNvPr id="1" name=""/>
        <p:cNvGrpSpPr/>
        <p:nvPr/>
      </p:nvGrpSpPr>
      <p:grpSpPr>
        <a:xfrm>
          <a:off x="0" y="0"/>
          <a:ext cx="0" cy="0"/>
          <a:chOff x="0" y="0"/>
          <a:chExt cx="0" cy="0"/>
        </a:xfrm>
      </p:grpSpPr>
      <p:sp>
        <p:nvSpPr>
          <p:cNvPr id="17" name="Rectangle 5"/>
          <p:cNvSpPr/>
          <p:nvPr/>
        </p:nvSpPr>
        <p:spPr>
          <a:xfrm>
            <a:off x="0" y="6524625"/>
            <a:ext cx="9144000" cy="333375"/>
          </a:xfrm>
          <a:prstGeom prst="rect">
            <a:avLst/>
          </a:prstGeom>
          <a:solidFill>
            <a:srgbClr val="BFBFBF"/>
          </a:solidFill>
          <a:ln w="12700">
            <a:miter lim="400000"/>
          </a:ln>
        </p:spPr>
        <p:txBody>
          <a:bodyPr lIns="45719" rIns="45719" anchor="ctr"/>
          <a:lstStyle/>
          <a:p>
            <a:pPr algn="ctr" rtl="0">
              <a:defRPr>
                <a:solidFill>
                  <a:schemeClr val="accent3">
                    <a:lumOff val="44000"/>
                  </a:schemeClr>
                </a:solidFill>
              </a:defRPr>
            </a:pPr>
          </a:p>
        </p:txBody>
      </p:sp>
      <p:sp>
        <p:nvSpPr>
          <p:cNvPr id="18" name="TextBox 6"/>
          <p:cNvSpPr txBox="1"/>
          <p:nvPr/>
        </p:nvSpPr>
        <p:spPr>
          <a:xfrm>
            <a:off x="2906713" y="6597650"/>
            <a:ext cx="3330576"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rtl="0">
              <a:defRPr sz="800">
                <a:solidFill>
                  <a:srgbClr val="404040"/>
                </a:solidFill>
              </a:defRPr>
            </a:lvl1pPr>
          </a:lstStyle>
          <a:p>
            <a:pPr/>
            <a:r>
              <a:t>© All rights reserved to John Bryce Training LTD from Matrix group</a:t>
            </a:r>
          </a:p>
        </p:txBody>
      </p:sp>
      <p:sp>
        <p:nvSpPr>
          <p:cNvPr id="19" name="Slide Number"/>
          <p:cNvSpPr txBox="1"/>
          <p:nvPr>
            <p:ph type="sldNum" sz="quarter" idx="2"/>
          </p:nvPr>
        </p:nvSpPr>
        <p:spPr>
          <a:prstGeom prst="rect">
            <a:avLst/>
          </a:prstGeom>
        </p:spPr>
        <p:txBody>
          <a:bodyPr/>
          <a:lstStyle/>
          <a:p>
            <a:pPr/>
            <a:fld id="{86CB4B4D-7CA3-9044-876B-883B54F8677D}" type="slidenum"/>
          </a:p>
        </p:txBody>
      </p:sp>
      <p:pic>
        <p:nvPicPr>
          <p:cNvPr id="20" name="Picture 1" descr="Picture 1"/>
          <p:cNvPicPr>
            <a:picLocks noChangeAspect="1"/>
          </p:cNvPicPr>
          <p:nvPr/>
        </p:nvPicPr>
        <p:blipFill>
          <a:blip r:embed="rId2">
            <a:extLst/>
          </a:blip>
          <a:stretch>
            <a:fillRect/>
          </a:stretch>
        </p:blipFill>
        <p:spPr>
          <a:xfrm>
            <a:off x="7543800" y="228600"/>
            <a:ext cx="1471613" cy="609600"/>
          </a:xfrm>
          <a:prstGeom prst="rect">
            <a:avLst/>
          </a:prstGeom>
          <a:ln w="12700">
            <a:miter lim="400000"/>
          </a:ln>
        </p:spPr>
      </p:pic>
      <p:pic>
        <p:nvPicPr>
          <p:cNvPr id="21" name="Picture 8" descr="Picture 8"/>
          <p:cNvPicPr>
            <a:picLocks noChangeAspect="1"/>
          </p:cNvPicPr>
          <p:nvPr/>
        </p:nvPicPr>
        <p:blipFill>
          <a:blip r:embed="rId3">
            <a:extLst/>
          </a:blip>
          <a:stretch>
            <a:fillRect/>
          </a:stretch>
        </p:blipFill>
        <p:spPr>
          <a:xfrm>
            <a:off x="0" y="0"/>
            <a:ext cx="9144000" cy="6858000"/>
          </a:xfrm>
          <a:prstGeom prst="rect">
            <a:avLst/>
          </a:prstGeom>
          <a:ln w="12700">
            <a:miter lim="400000"/>
          </a:ln>
        </p:spPr>
      </p:pic>
      <p:pic>
        <p:nvPicPr>
          <p:cNvPr id="22" name="Picture 10" descr="Picture 10"/>
          <p:cNvPicPr>
            <a:picLocks noChangeAspect="1"/>
          </p:cNvPicPr>
          <p:nvPr/>
        </p:nvPicPr>
        <p:blipFill>
          <a:blip r:embed="rId4">
            <a:extLst/>
          </a:blip>
          <a:stretch>
            <a:fillRect/>
          </a:stretch>
        </p:blipFill>
        <p:spPr>
          <a:xfrm>
            <a:off x="7620000" y="6172200"/>
            <a:ext cx="1293813" cy="536575"/>
          </a:xfrm>
          <a:prstGeom prst="rect">
            <a:avLst/>
          </a:prstGeom>
          <a:ln w="12700">
            <a:miter lim="400000"/>
          </a:ln>
        </p:spPr>
      </p:pic>
      <p:sp>
        <p:nvSpPr>
          <p:cNvPr id="23" name="Title Text"/>
          <p:cNvSpPr txBox="1"/>
          <p:nvPr>
            <p:ph type="title"/>
          </p:nvPr>
        </p:nvSpPr>
        <p:spPr>
          <a:xfrm>
            <a:off x="304800" y="762000"/>
            <a:ext cx="6912768" cy="1079500"/>
          </a:xfrm>
          <a:prstGeom prst="rect">
            <a:avLst/>
          </a:prstGeom>
        </p:spPr>
        <p:txBody>
          <a:bodyPr/>
          <a:lstStyle>
            <a:lvl1pPr algn="l">
              <a:defRPr>
                <a:solidFill>
                  <a:srgbClr val="FF0000"/>
                </a:solidFill>
              </a:defRPr>
            </a:lvl1pPr>
          </a:lstStyle>
          <a:p>
            <a:pPr/>
            <a:r>
              <a:t>Title Text</a:t>
            </a:r>
          </a:p>
        </p:txBody>
      </p:sp>
      <p:sp>
        <p:nvSpPr>
          <p:cNvPr id="24" name="Body Level One…"/>
          <p:cNvSpPr txBox="1"/>
          <p:nvPr>
            <p:ph type="body" sz="quarter" idx="1"/>
          </p:nvPr>
        </p:nvSpPr>
        <p:spPr>
          <a:xfrm>
            <a:off x="467543" y="5732462"/>
            <a:ext cx="7599563" cy="576264"/>
          </a:xfrm>
          <a:prstGeom prst="rect">
            <a:avLst/>
          </a:prstGeom>
        </p:spPr>
        <p:txBody>
          <a:bodyPr>
            <a:normAutofit fontScale="100000" lnSpcReduction="0"/>
          </a:bodyPr>
          <a:lstStyle>
            <a:lvl1pPr marL="0" indent="0" algn="l">
              <a:buSzTx/>
              <a:buNone/>
            </a:lvl1pPr>
            <a:lvl2pPr algn="l"/>
            <a:lvl3pPr algn="l"/>
            <a:lvl4pPr algn="l"/>
            <a:lvl5pPr algn="l"/>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פריסה מותאמת אישית">
    <p:spTree>
      <p:nvGrpSpPr>
        <p:cNvPr id="1" name=""/>
        <p:cNvGrpSpPr/>
        <p:nvPr/>
      </p:nvGrpSpPr>
      <p:grpSpPr>
        <a:xfrm>
          <a:off x="0" y="0"/>
          <a:ext cx="0" cy="0"/>
          <a:chOff x="0" y="0"/>
          <a:chExt cx="0" cy="0"/>
        </a:xfrm>
      </p:grpSpPr>
      <p:sp>
        <p:nvSpPr>
          <p:cNvPr id="100" name="Slide Number"/>
          <p:cNvSpPr txBox="1"/>
          <p:nvPr>
            <p:ph type="sldNum" sz="quarter" idx="2"/>
          </p:nvPr>
        </p:nvSpPr>
        <p:spPr>
          <a:prstGeom prst="rect">
            <a:avLst/>
          </a:prstGeom>
        </p:spPr>
        <p:txBody>
          <a:bodyPr/>
          <a:lstStyle/>
          <a:p>
            <a:pPr/>
            <a:fld id="{86CB4B4D-7CA3-9044-876B-883B54F8677D}" type="slidenum"/>
          </a:p>
        </p:txBody>
      </p:sp>
      <p:sp>
        <p:nvSpPr>
          <p:cNvPr id="101" name="Title Text"/>
          <p:cNvSpPr txBox="1"/>
          <p:nvPr>
            <p:ph type="title"/>
          </p:nvPr>
        </p:nvSpPr>
        <p:spPr>
          <a:xfrm>
            <a:off x="457200" y="2286790"/>
            <a:ext cx="8229600" cy="709716"/>
          </a:xfrm>
          <a:prstGeom prst="rect">
            <a:avLst/>
          </a:prstGeom>
        </p:spPr>
        <p:txBody>
          <a:bodyPr/>
          <a:lstStyle>
            <a:lvl1pPr>
              <a:defRPr sz="4500">
                <a:solidFill>
                  <a:schemeClr val="accent3">
                    <a:lumOff val="44000"/>
                  </a:schemeClr>
                </a:solidFill>
              </a:defRPr>
            </a:lvl1pPr>
          </a:lstStyle>
          <a:p>
            <a:pPr/>
            <a:r>
              <a:t>Title Text</a:t>
            </a:r>
          </a:p>
        </p:txBody>
      </p:sp>
      <p:sp>
        <p:nvSpPr>
          <p:cNvPr id="102" name="Body Level One…"/>
          <p:cNvSpPr txBox="1"/>
          <p:nvPr>
            <p:ph type="body" sz="quarter" idx="1"/>
          </p:nvPr>
        </p:nvSpPr>
        <p:spPr>
          <a:xfrm>
            <a:off x="684212" y="3500809"/>
            <a:ext cx="7848601" cy="576264"/>
          </a:xfrm>
          <a:prstGeom prst="rect">
            <a:avLst/>
          </a:prstGeom>
        </p:spPr>
        <p:txBody>
          <a:bodyPr>
            <a:normAutofit fontScale="100000" lnSpcReduction="0"/>
          </a:bodyPr>
          <a:lstStyle>
            <a:lvl1pPr marL="0" indent="0" algn="ctr">
              <a:buSzTx/>
              <a:buNone/>
            </a:lvl1pP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_Title and Content">
    <p:spTree>
      <p:nvGrpSpPr>
        <p:cNvPr id="1" name=""/>
        <p:cNvGrpSpPr/>
        <p:nvPr/>
      </p:nvGrpSpPr>
      <p:grpSpPr>
        <a:xfrm>
          <a:off x="0" y="0"/>
          <a:ext cx="0" cy="0"/>
          <a:chOff x="0" y="0"/>
          <a:chExt cx="0" cy="0"/>
        </a:xfrm>
      </p:grpSpPr>
      <p:sp>
        <p:nvSpPr>
          <p:cNvPr id="109" name="Rectangle 5"/>
          <p:cNvSpPr/>
          <p:nvPr/>
        </p:nvSpPr>
        <p:spPr>
          <a:xfrm>
            <a:off x="0" y="6524625"/>
            <a:ext cx="9144000" cy="333375"/>
          </a:xfrm>
          <a:prstGeom prst="rect">
            <a:avLst/>
          </a:prstGeom>
          <a:solidFill>
            <a:srgbClr val="BFBFBF"/>
          </a:solidFill>
          <a:ln w="12700">
            <a:miter lim="400000"/>
          </a:ln>
        </p:spPr>
        <p:txBody>
          <a:bodyPr lIns="45719" rIns="45719" anchor="ctr"/>
          <a:lstStyle/>
          <a:p>
            <a:pPr algn="ctr" rtl="0">
              <a:defRPr>
                <a:solidFill>
                  <a:schemeClr val="accent3">
                    <a:lumOff val="44000"/>
                  </a:schemeClr>
                </a:solidFill>
              </a:defRPr>
            </a:pPr>
          </a:p>
        </p:txBody>
      </p:sp>
      <p:sp>
        <p:nvSpPr>
          <p:cNvPr id="110" name="TextBox 6"/>
          <p:cNvSpPr txBox="1"/>
          <p:nvPr/>
        </p:nvSpPr>
        <p:spPr>
          <a:xfrm>
            <a:off x="2906713" y="6597650"/>
            <a:ext cx="3330576"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rtl="0">
              <a:defRPr sz="800">
                <a:solidFill>
                  <a:srgbClr val="404040"/>
                </a:solidFill>
              </a:defRPr>
            </a:lvl1pPr>
          </a:lstStyle>
          <a:p>
            <a:pPr/>
            <a:r>
              <a:t>© All rights reserved to John Bryce Training LTD from Matrix group</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pic>
        <p:nvPicPr>
          <p:cNvPr id="112" name="Picture 1" descr="Picture 1"/>
          <p:cNvPicPr>
            <a:picLocks noChangeAspect="1"/>
          </p:cNvPicPr>
          <p:nvPr/>
        </p:nvPicPr>
        <p:blipFill>
          <a:blip r:embed="rId2">
            <a:extLst/>
          </a:blip>
          <a:stretch>
            <a:fillRect/>
          </a:stretch>
        </p:blipFill>
        <p:spPr>
          <a:xfrm>
            <a:off x="7543800" y="228600"/>
            <a:ext cx="1471613" cy="609600"/>
          </a:xfrm>
          <a:prstGeom prst="rect">
            <a:avLst/>
          </a:prstGeom>
          <a:ln w="12700">
            <a:miter lim="400000"/>
          </a:ln>
        </p:spPr>
      </p:pic>
      <p:sp>
        <p:nvSpPr>
          <p:cNvPr id="113" name="Title Text"/>
          <p:cNvSpPr txBox="1"/>
          <p:nvPr>
            <p:ph type="title"/>
          </p:nvPr>
        </p:nvSpPr>
        <p:spPr>
          <a:xfrm>
            <a:off x="179511" y="128035"/>
            <a:ext cx="6048673" cy="780686"/>
          </a:xfrm>
          <a:prstGeom prst="rect">
            <a:avLst/>
          </a:prstGeom>
        </p:spPr>
        <p:txBody>
          <a:bodyPr/>
          <a:lstStyle>
            <a:lvl1pPr algn="l">
              <a:defRPr sz="3200">
                <a:solidFill>
                  <a:srgbClr val="FF0000"/>
                </a:solidFill>
              </a:defRPr>
            </a:lvl1pPr>
          </a:lstStyle>
          <a:p>
            <a:pPr/>
            <a:r>
              <a:t>Title Text</a:t>
            </a:r>
          </a:p>
        </p:txBody>
      </p:sp>
      <p:sp>
        <p:nvSpPr>
          <p:cNvPr id="114" name="Body Level One…"/>
          <p:cNvSpPr txBox="1"/>
          <p:nvPr>
            <p:ph type="body" sz="half" idx="1"/>
          </p:nvPr>
        </p:nvSpPr>
        <p:spPr>
          <a:xfrm>
            <a:off x="251519" y="1484783"/>
            <a:ext cx="8064898" cy="2160242"/>
          </a:xfrm>
          <a:prstGeom prst="rect">
            <a:avLst/>
          </a:prstGeom>
        </p:spPr>
        <p:txBody>
          <a:bodyPr>
            <a:normAutofit fontScale="100000" lnSpcReduction="0"/>
          </a:bodyPr>
          <a:lstStyle>
            <a:lvl1pPr marL="0" indent="0">
              <a:spcBef>
                <a:spcPts val="400"/>
              </a:spcBef>
              <a:buSzTx/>
              <a:buNone/>
              <a:defRPr sz="1800"/>
            </a:lvl1pPr>
            <a:lvl2pPr marL="0" indent="457200">
              <a:spcBef>
                <a:spcPts val="400"/>
              </a:spcBef>
              <a:buSzTx/>
              <a:buNone/>
              <a:defRPr sz="1800"/>
            </a:lvl2pPr>
            <a:lvl3pPr marL="0" indent="914400">
              <a:spcBef>
                <a:spcPts val="400"/>
              </a:spcBef>
              <a:buSzTx/>
              <a:buNone/>
              <a:defRPr sz="1800"/>
            </a:lvl3pPr>
            <a:lvl4pPr marL="0" indent="1371600">
              <a:spcBef>
                <a:spcPts val="400"/>
              </a:spcBef>
              <a:buSzTx/>
              <a:buNone/>
              <a:defRPr sz="1800"/>
            </a:lvl4pPr>
            <a:lvl5pPr marL="0" indent="1828800">
              <a:spcBef>
                <a:spcPts val="400"/>
              </a:spcBef>
              <a:buSzTx/>
              <a:buNone/>
              <a:defRPr sz="1800"/>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Custom Layout">
    <p:spTree>
      <p:nvGrpSpPr>
        <p:cNvPr id="1" name=""/>
        <p:cNvGrpSpPr/>
        <p:nvPr/>
      </p:nvGrpSpPr>
      <p:grpSpPr>
        <a:xfrm>
          <a:off x="0" y="0"/>
          <a:ext cx="0" cy="0"/>
          <a:chOff x="0" y="0"/>
          <a:chExt cx="0" cy="0"/>
        </a:xfrm>
      </p:grpSpPr>
      <p:sp>
        <p:nvSpPr>
          <p:cNvPr id="121" name="Rectangle 5"/>
          <p:cNvSpPr/>
          <p:nvPr/>
        </p:nvSpPr>
        <p:spPr>
          <a:xfrm>
            <a:off x="0" y="6524625"/>
            <a:ext cx="9144000" cy="333375"/>
          </a:xfrm>
          <a:prstGeom prst="rect">
            <a:avLst/>
          </a:prstGeom>
          <a:solidFill>
            <a:srgbClr val="BFBFBF"/>
          </a:solidFill>
          <a:ln w="12700">
            <a:miter lim="400000"/>
          </a:ln>
        </p:spPr>
        <p:txBody>
          <a:bodyPr lIns="45719" rIns="45719" anchor="ctr"/>
          <a:lstStyle/>
          <a:p>
            <a:pPr algn="ctr" rtl="0">
              <a:defRPr>
                <a:solidFill>
                  <a:schemeClr val="accent3">
                    <a:lumOff val="44000"/>
                  </a:schemeClr>
                </a:solidFill>
              </a:defRPr>
            </a:pPr>
          </a:p>
        </p:txBody>
      </p:sp>
      <p:sp>
        <p:nvSpPr>
          <p:cNvPr id="122" name="TextBox 6"/>
          <p:cNvSpPr txBox="1"/>
          <p:nvPr/>
        </p:nvSpPr>
        <p:spPr>
          <a:xfrm>
            <a:off x="2906713" y="6597650"/>
            <a:ext cx="3330576"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rtl="0">
              <a:defRPr sz="800">
                <a:solidFill>
                  <a:srgbClr val="404040"/>
                </a:solidFill>
              </a:defRPr>
            </a:lvl1pPr>
          </a:lstStyle>
          <a:p>
            <a:pPr/>
            <a:r>
              <a:t>© All rights reserved to John Bryce Training LTD from Matrix group</a:t>
            </a:r>
          </a:p>
        </p:txBody>
      </p:sp>
      <p:sp>
        <p:nvSpPr>
          <p:cNvPr id="123" name="Slide Number"/>
          <p:cNvSpPr txBox="1"/>
          <p:nvPr>
            <p:ph type="sldNum" sz="quarter" idx="2"/>
          </p:nvPr>
        </p:nvSpPr>
        <p:spPr>
          <a:prstGeom prst="rect">
            <a:avLst/>
          </a:prstGeom>
        </p:spPr>
        <p:txBody>
          <a:bodyPr/>
          <a:lstStyle/>
          <a:p>
            <a:pPr/>
            <a:fld id="{86CB4B4D-7CA3-9044-876B-883B54F8677D}" type="slidenum"/>
          </a:p>
        </p:txBody>
      </p:sp>
      <p:pic>
        <p:nvPicPr>
          <p:cNvPr id="124" name="Picture 1" descr="Picture 1"/>
          <p:cNvPicPr>
            <a:picLocks noChangeAspect="1"/>
          </p:cNvPicPr>
          <p:nvPr/>
        </p:nvPicPr>
        <p:blipFill>
          <a:blip r:embed="rId2">
            <a:extLst/>
          </a:blip>
          <a:stretch>
            <a:fillRect/>
          </a:stretch>
        </p:blipFill>
        <p:spPr>
          <a:xfrm>
            <a:off x="7543800" y="228600"/>
            <a:ext cx="1471613" cy="609600"/>
          </a:xfrm>
          <a:prstGeom prst="rect">
            <a:avLst/>
          </a:prstGeom>
          <a:ln w="12700">
            <a:miter lim="400000"/>
          </a:ln>
        </p:spPr>
      </p:pic>
      <p:sp>
        <p:nvSpPr>
          <p:cNvPr id="125" name="Title Text"/>
          <p:cNvSpPr txBox="1"/>
          <p:nvPr>
            <p:ph type="title"/>
          </p:nvPr>
        </p:nvSpPr>
        <p:spPr>
          <a:xfrm>
            <a:off x="457200" y="2286790"/>
            <a:ext cx="8229600" cy="709716"/>
          </a:xfrm>
          <a:prstGeom prst="rect">
            <a:avLst/>
          </a:prstGeom>
        </p:spPr>
        <p:txBody>
          <a:bodyPr/>
          <a:lstStyle>
            <a:lvl1pPr>
              <a:defRPr sz="4500">
                <a:solidFill>
                  <a:schemeClr val="accent3">
                    <a:lumOff val="44000"/>
                  </a:schemeClr>
                </a:solidFill>
              </a:defRPr>
            </a:lvl1pPr>
          </a:lstStyle>
          <a:p>
            <a:pPr/>
            <a:r>
              <a:t>Title Text</a:t>
            </a:r>
          </a:p>
        </p:txBody>
      </p:sp>
      <p:sp>
        <p:nvSpPr>
          <p:cNvPr id="126" name="Body Level One…"/>
          <p:cNvSpPr txBox="1"/>
          <p:nvPr>
            <p:ph type="body" sz="quarter" idx="1"/>
          </p:nvPr>
        </p:nvSpPr>
        <p:spPr>
          <a:xfrm>
            <a:off x="684212" y="3500809"/>
            <a:ext cx="7848601" cy="576264"/>
          </a:xfrm>
          <a:prstGeom prst="rect">
            <a:avLst/>
          </a:prstGeom>
        </p:spPr>
        <p:txBody>
          <a:bodyPr>
            <a:normAutofit fontScale="100000" lnSpcReduction="0"/>
          </a:bodyPr>
          <a:lstStyle>
            <a:lvl1pPr marL="0" indent="0" algn="ctr">
              <a:buSzTx/>
              <a:buNone/>
            </a:lvl1pP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שקופית כותרת">
    <p:spTree>
      <p:nvGrpSpPr>
        <p:cNvPr id="1" name=""/>
        <p:cNvGrpSpPr/>
        <p:nvPr/>
      </p:nvGrpSpPr>
      <p:grpSpPr>
        <a:xfrm>
          <a:off x="0" y="0"/>
          <a:ext cx="0" cy="0"/>
          <a:chOff x="0" y="0"/>
          <a:chExt cx="0" cy="0"/>
        </a:xfrm>
      </p:grpSpPr>
      <p:sp>
        <p:nvSpPr>
          <p:cNvPr id="31" name="Slide Number"/>
          <p:cNvSpPr txBox="1"/>
          <p:nvPr>
            <p:ph type="sldNum" sz="quarter" idx="2"/>
          </p:nvPr>
        </p:nvSpPr>
        <p:spPr>
          <a:prstGeom prst="rect">
            <a:avLst/>
          </a:prstGeom>
        </p:spPr>
        <p:txBody>
          <a:bodyPr/>
          <a:lstStyle/>
          <a:p>
            <a:pPr/>
            <a:fld id="{86CB4B4D-7CA3-9044-876B-883B54F8677D}" type="slidenum"/>
          </a:p>
        </p:txBody>
      </p:sp>
      <p:sp>
        <p:nvSpPr>
          <p:cNvPr id="32" name="Title Text"/>
          <p:cNvSpPr txBox="1"/>
          <p:nvPr>
            <p:ph type="title"/>
          </p:nvPr>
        </p:nvSpPr>
        <p:spPr>
          <a:xfrm>
            <a:off x="685800" y="1628799"/>
            <a:ext cx="7772400" cy="1470026"/>
          </a:xfrm>
          <a:prstGeom prst="rect">
            <a:avLst/>
          </a:prstGeom>
        </p:spPr>
        <p:txBody>
          <a:bodyPr/>
          <a:lstStyle/>
          <a:p>
            <a:pPr/>
            <a:r>
              <a:t>Title Text</a:t>
            </a:r>
          </a:p>
        </p:txBody>
      </p:sp>
      <p:sp>
        <p:nvSpPr>
          <p:cNvPr id="33" name="Body Level One…"/>
          <p:cNvSpPr txBox="1"/>
          <p:nvPr>
            <p:ph type="body" sz="quarter" idx="1"/>
          </p:nvPr>
        </p:nvSpPr>
        <p:spPr>
          <a:xfrm>
            <a:off x="1371600" y="3548607"/>
            <a:ext cx="6400800" cy="1752601"/>
          </a:xfrm>
          <a:prstGeom prst="rect">
            <a:avLst/>
          </a:prstGeom>
        </p:spPr>
        <p:txBody>
          <a:bodyPr>
            <a:normAutofit fontScale="100000" lnSpcReduction="0"/>
          </a:bodyPr>
          <a:lstStyle>
            <a:lvl1pPr marL="0" indent="0" algn="ctr">
              <a:buSzTx/>
              <a:buNone/>
            </a:lvl1pPr>
            <a:lvl2pPr marL="0" indent="457200" algn="ctr">
              <a:buSzTx/>
              <a:buNone/>
            </a:lvl2pPr>
            <a:lvl3pPr marL="0" indent="914400" algn="ctr">
              <a:buSzTx/>
              <a:buNone/>
            </a:lvl3pPr>
            <a:lvl4pPr marL="0" indent="1371600" algn="ctr">
              <a:buSzTx/>
              <a:buNone/>
            </a:lvl4pPr>
            <a:lvl5pPr marL="0" indent="1828800" algn="ctr">
              <a:buSzTx/>
              <a:buNone/>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Section Header">
    <p:spTree>
      <p:nvGrpSpPr>
        <p:cNvPr id="1" name=""/>
        <p:cNvGrpSpPr/>
        <p:nvPr/>
      </p:nvGrpSpPr>
      <p:grpSpPr>
        <a:xfrm>
          <a:off x="0" y="0"/>
          <a:ext cx="0" cy="0"/>
          <a:chOff x="0" y="0"/>
          <a:chExt cx="0" cy="0"/>
        </a:xfrm>
      </p:grpSpPr>
      <p:sp>
        <p:nvSpPr>
          <p:cNvPr id="40" name="Slide Number"/>
          <p:cNvSpPr txBox="1"/>
          <p:nvPr>
            <p:ph type="sldNum" sz="quarter" idx="2"/>
          </p:nvPr>
        </p:nvSpPr>
        <p:spPr>
          <a:prstGeom prst="rect">
            <a:avLst/>
          </a:prstGeom>
        </p:spPr>
        <p:txBody>
          <a:bodyPr/>
          <a:lstStyle/>
          <a:p>
            <a:pPr/>
            <a:fld id="{86CB4B4D-7CA3-9044-876B-883B54F8677D}" type="slidenum"/>
          </a:p>
        </p:txBody>
      </p:sp>
      <p:sp>
        <p:nvSpPr>
          <p:cNvPr id="41" name="Title Text"/>
          <p:cNvSpPr txBox="1"/>
          <p:nvPr>
            <p:ph type="title"/>
          </p:nvPr>
        </p:nvSpPr>
        <p:spPr>
          <a:xfrm>
            <a:off x="323527" y="44623"/>
            <a:ext cx="5760641" cy="1080122"/>
          </a:xfrm>
          <a:prstGeom prst="rect">
            <a:avLst/>
          </a:prstGeom>
        </p:spPr>
        <p:txBody>
          <a:bodyPr anchor="t"/>
          <a:lstStyle>
            <a:lvl1pPr algn="l">
              <a:defRPr cap="all" sz="2800"/>
            </a:lvl1pPr>
          </a:lstStyle>
          <a:p>
            <a:pPr/>
            <a:r>
              <a:t>Title Text</a:t>
            </a:r>
          </a:p>
        </p:txBody>
      </p:sp>
      <p:sp>
        <p:nvSpPr>
          <p:cNvPr id="42" name="Body Level One…"/>
          <p:cNvSpPr txBox="1"/>
          <p:nvPr>
            <p:ph type="body" sz="quarter" idx="1"/>
          </p:nvPr>
        </p:nvSpPr>
        <p:spPr>
          <a:xfrm>
            <a:off x="722312" y="1340767"/>
            <a:ext cx="7772401" cy="576065"/>
          </a:xfrm>
          <a:prstGeom prst="rect">
            <a:avLst/>
          </a:prstGeom>
        </p:spPr>
        <p:txBody>
          <a:bodyPr>
            <a:normAutofit fontScale="100000" lnSpcReduction="0"/>
          </a:bodyPr>
          <a:lstStyle>
            <a:lvl1pPr marL="0" indent="0">
              <a:spcBef>
                <a:spcPts val="500"/>
              </a:spcBef>
              <a:buSzTx/>
              <a:buNone/>
              <a:defRPr sz="2400"/>
            </a:lvl1pPr>
            <a:lvl2pPr marL="0" indent="457200">
              <a:spcBef>
                <a:spcPts val="500"/>
              </a:spcBef>
              <a:buSzTx/>
              <a:buNone/>
              <a:defRPr sz="2400"/>
            </a:lvl2pPr>
            <a:lvl3pPr marL="0" indent="914400">
              <a:spcBef>
                <a:spcPts val="500"/>
              </a:spcBef>
              <a:buSzTx/>
              <a:buNone/>
              <a:defRPr sz="2400"/>
            </a:lvl3pPr>
            <a:lvl4pPr marL="0" indent="1371600">
              <a:spcBef>
                <a:spcPts val="500"/>
              </a:spcBef>
              <a:buSzTx/>
              <a:buNone/>
              <a:defRPr sz="2400"/>
            </a:lvl4pPr>
            <a:lvl5pPr marL="0" indent="1828800">
              <a:spcBef>
                <a:spcPts val="500"/>
              </a:spcBef>
              <a:buSzTx/>
              <a:buNone/>
              <a:defRPr sz="2400"/>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כותרת ותוכן">
    <p:spTree>
      <p:nvGrpSpPr>
        <p:cNvPr id="1" name=""/>
        <p:cNvGrpSpPr/>
        <p:nvPr/>
      </p:nvGrpSpPr>
      <p:grpSpPr>
        <a:xfrm>
          <a:off x="0" y="0"/>
          <a:ext cx="0" cy="0"/>
          <a:chOff x="0" y="0"/>
          <a:chExt cx="0" cy="0"/>
        </a:xfrm>
      </p:grpSpPr>
      <p:sp>
        <p:nvSpPr>
          <p:cNvPr id="49" name="Slide Number"/>
          <p:cNvSpPr txBox="1"/>
          <p:nvPr>
            <p:ph type="sldNum" sz="quarter" idx="2"/>
          </p:nvPr>
        </p:nvSpPr>
        <p:spPr>
          <a:prstGeom prst="rect">
            <a:avLst/>
          </a:prstGeom>
        </p:spPr>
        <p:txBody>
          <a:bodyPr/>
          <a:lstStyle/>
          <a:p>
            <a:pPr/>
            <a:fld id="{86CB4B4D-7CA3-9044-876B-883B54F8677D}" type="slidenum"/>
          </a:p>
        </p:txBody>
      </p:sp>
      <p:sp>
        <p:nvSpPr>
          <p:cNvPr id="50" name="Title Text"/>
          <p:cNvSpPr txBox="1"/>
          <p:nvPr>
            <p:ph type="title"/>
          </p:nvPr>
        </p:nvSpPr>
        <p:spPr>
          <a:xfrm>
            <a:off x="179511" y="128035"/>
            <a:ext cx="6048673" cy="780686"/>
          </a:xfrm>
          <a:prstGeom prst="rect">
            <a:avLst/>
          </a:prstGeom>
        </p:spPr>
        <p:txBody>
          <a:bodyPr/>
          <a:lstStyle>
            <a:lvl1pPr algn="l">
              <a:defRPr sz="3200"/>
            </a:lvl1pPr>
          </a:lstStyle>
          <a:p>
            <a:pPr/>
            <a:r>
              <a:t>Title Text</a:t>
            </a:r>
          </a:p>
        </p:txBody>
      </p:sp>
      <p:sp>
        <p:nvSpPr>
          <p:cNvPr id="51" name="Body Level One…"/>
          <p:cNvSpPr txBox="1"/>
          <p:nvPr>
            <p:ph type="body" idx="1"/>
          </p:nvPr>
        </p:nvSpPr>
        <p:spPr>
          <a:xfrm>
            <a:off x="457200" y="1484783"/>
            <a:ext cx="8229600" cy="4896546"/>
          </a:xfrm>
          <a:prstGeom prst="rect">
            <a:avLst/>
          </a:prstGeom>
        </p:spPr>
        <p:txBody>
          <a:bodyPr>
            <a:normAutofit fontScale="100000" lnSpcReduction="0"/>
          </a:bodyPr>
          <a:lstStyle>
            <a:lvl1pPr marL="0" indent="0">
              <a:buSzTx/>
              <a:buNone/>
            </a:lvl1pPr>
            <a:lvl2pPr marL="0" indent="457200">
              <a:buSzTx/>
              <a:buNone/>
            </a:lvl2pPr>
            <a:lvl3pPr marL="0" indent="914400">
              <a:buSzTx/>
              <a:buNone/>
            </a:lvl3pPr>
            <a:lvl4pPr marL="0" indent="1371600">
              <a:buSzTx/>
              <a:buNone/>
            </a:lvl4pPr>
            <a:lvl5pPr marL="0" indent="1828800">
              <a:buSzTx/>
              <a:buNone/>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Title and Content">
    <p:spTree>
      <p:nvGrpSpPr>
        <p:cNvPr id="1" name=""/>
        <p:cNvGrpSpPr/>
        <p:nvPr/>
      </p:nvGrpSpPr>
      <p:grpSpPr>
        <a:xfrm>
          <a:off x="0" y="0"/>
          <a:ext cx="0" cy="0"/>
          <a:chOff x="0" y="0"/>
          <a:chExt cx="0" cy="0"/>
        </a:xfrm>
      </p:grpSpPr>
      <p:sp>
        <p:nvSpPr>
          <p:cNvPr id="58" name="Slide Number"/>
          <p:cNvSpPr txBox="1"/>
          <p:nvPr>
            <p:ph type="sldNum" sz="quarter" idx="2"/>
          </p:nvPr>
        </p:nvSpPr>
        <p:spPr>
          <a:prstGeom prst="rect">
            <a:avLst/>
          </a:prstGeom>
        </p:spPr>
        <p:txBody>
          <a:bodyPr/>
          <a:lstStyle/>
          <a:p>
            <a:pPr/>
            <a:fld id="{86CB4B4D-7CA3-9044-876B-883B54F8677D}" type="slidenum"/>
          </a:p>
        </p:txBody>
      </p:sp>
      <p:sp>
        <p:nvSpPr>
          <p:cNvPr id="59" name="Title Text"/>
          <p:cNvSpPr txBox="1"/>
          <p:nvPr>
            <p:ph type="title"/>
          </p:nvPr>
        </p:nvSpPr>
        <p:spPr>
          <a:xfrm>
            <a:off x="179511" y="128035"/>
            <a:ext cx="6048673" cy="780686"/>
          </a:xfrm>
          <a:prstGeom prst="rect">
            <a:avLst/>
          </a:prstGeom>
        </p:spPr>
        <p:txBody>
          <a:bodyPr/>
          <a:lstStyle>
            <a:lvl1pPr algn="l">
              <a:defRPr sz="3200"/>
            </a:lvl1pPr>
          </a:lstStyle>
          <a:p>
            <a:pPr/>
            <a:r>
              <a:t>Title Text</a:t>
            </a:r>
          </a:p>
        </p:txBody>
      </p:sp>
      <p:sp>
        <p:nvSpPr>
          <p:cNvPr id="60" name="Body Level One…"/>
          <p:cNvSpPr txBox="1"/>
          <p:nvPr>
            <p:ph type="body" sz="half" idx="1"/>
          </p:nvPr>
        </p:nvSpPr>
        <p:spPr>
          <a:xfrm>
            <a:off x="251519" y="1484783"/>
            <a:ext cx="8208914" cy="2160242"/>
          </a:xfrm>
          <a:prstGeom prst="rect">
            <a:avLst/>
          </a:prstGeom>
        </p:spPr>
        <p:txBody>
          <a:bodyPr>
            <a:normAutofit fontScale="100000" lnSpcReduction="0"/>
          </a:bodyPr>
          <a:lstStyle>
            <a:lvl1pPr marL="0" indent="0">
              <a:spcBef>
                <a:spcPts val="400"/>
              </a:spcBef>
              <a:buSzTx/>
              <a:buNone/>
              <a:defRPr sz="1800"/>
            </a:lvl1pPr>
            <a:lvl2pPr marL="0" indent="457200">
              <a:spcBef>
                <a:spcPts val="400"/>
              </a:spcBef>
              <a:buSzTx/>
              <a:buNone/>
              <a:defRPr sz="1800"/>
            </a:lvl2pPr>
            <a:lvl3pPr marL="0" indent="914400">
              <a:spcBef>
                <a:spcPts val="400"/>
              </a:spcBef>
              <a:buSzTx/>
              <a:buNone/>
              <a:defRPr sz="1800"/>
            </a:lvl3pPr>
            <a:lvl4pPr marL="0" indent="1371600">
              <a:spcBef>
                <a:spcPts val="400"/>
              </a:spcBef>
              <a:buSzTx/>
              <a:buNone/>
              <a:defRPr sz="1800"/>
            </a:lvl4pPr>
            <a:lvl5pPr marL="0" indent="1828800">
              <a:spcBef>
                <a:spcPts val="400"/>
              </a:spcBef>
              <a:buSzTx/>
              <a:buNone/>
              <a:defRPr sz="1800"/>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and Content">
    <p:spTree>
      <p:nvGrpSpPr>
        <p:cNvPr id="1" name=""/>
        <p:cNvGrpSpPr/>
        <p:nvPr/>
      </p:nvGrpSpPr>
      <p:grpSpPr>
        <a:xfrm>
          <a:off x="0" y="0"/>
          <a:ext cx="0" cy="0"/>
          <a:chOff x="0" y="0"/>
          <a:chExt cx="0" cy="0"/>
        </a:xfrm>
      </p:grpSpPr>
      <p:sp>
        <p:nvSpPr>
          <p:cNvPr id="67" name="Slide Number"/>
          <p:cNvSpPr txBox="1"/>
          <p:nvPr>
            <p:ph type="sldNum" sz="quarter" idx="2"/>
          </p:nvPr>
        </p:nvSpPr>
        <p:spPr>
          <a:prstGeom prst="rect">
            <a:avLst/>
          </a:prstGeom>
        </p:spPr>
        <p:txBody>
          <a:bodyPr/>
          <a:lstStyle/>
          <a:p>
            <a:pPr/>
            <a:fld id="{86CB4B4D-7CA3-9044-876B-883B54F8677D}" type="slidenum"/>
          </a:p>
        </p:txBody>
      </p:sp>
      <p:sp>
        <p:nvSpPr>
          <p:cNvPr id="68" name="Title Text"/>
          <p:cNvSpPr txBox="1"/>
          <p:nvPr>
            <p:ph type="title"/>
          </p:nvPr>
        </p:nvSpPr>
        <p:spPr>
          <a:prstGeom prst="rect">
            <a:avLst/>
          </a:prstGeom>
        </p:spPr>
        <p:txBody>
          <a:bodyPr/>
          <a:lstStyle/>
          <a:p>
            <a:pPr/>
            <a:r>
              <a:t>Title Text</a:t>
            </a:r>
          </a:p>
        </p:txBody>
      </p:sp>
      <p:sp>
        <p:nvSpPr>
          <p:cNvPr id="69" name="Body Level One…"/>
          <p:cNvSpPr txBox="1"/>
          <p:nvPr>
            <p:ph type="body" idx="1"/>
          </p:nvPr>
        </p:nvSpPr>
        <p:spPr>
          <a:xfrm>
            <a:off x="457200" y="2420938"/>
            <a:ext cx="8229600" cy="3960813"/>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כותרת מקטע עליונה">
    <p:spTree>
      <p:nvGrpSpPr>
        <p:cNvPr id="1" name=""/>
        <p:cNvGrpSpPr/>
        <p:nvPr/>
      </p:nvGrpSpPr>
      <p:grpSpPr>
        <a:xfrm>
          <a:off x="0" y="0"/>
          <a:ext cx="0" cy="0"/>
          <a:chOff x="0" y="0"/>
          <a:chExt cx="0" cy="0"/>
        </a:xfrm>
      </p:grpSpPr>
      <p:sp>
        <p:nvSpPr>
          <p:cNvPr id="76" name="Slide Number"/>
          <p:cNvSpPr txBox="1"/>
          <p:nvPr>
            <p:ph type="sldNum" sz="quarter" idx="2"/>
          </p:nvPr>
        </p:nvSpPr>
        <p:spPr>
          <a:prstGeom prst="rect">
            <a:avLst/>
          </a:prstGeom>
        </p:spPr>
        <p:txBody>
          <a:bodyPr/>
          <a:lstStyle/>
          <a:p>
            <a:pPr/>
            <a:fld id="{86CB4B4D-7CA3-9044-876B-883B54F8677D}" type="slidenum"/>
          </a:p>
        </p:txBody>
      </p:sp>
      <p:sp>
        <p:nvSpPr>
          <p:cNvPr id="77" name="Title Text"/>
          <p:cNvSpPr txBox="1"/>
          <p:nvPr>
            <p:ph type="title"/>
          </p:nvPr>
        </p:nvSpPr>
        <p:spPr>
          <a:xfrm>
            <a:off x="722312" y="4406900"/>
            <a:ext cx="7772401" cy="1362075"/>
          </a:xfrm>
          <a:prstGeom prst="rect">
            <a:avLst/>
          </a:prstGeom>
        </p:spPr>
        <p:txBody>
          <a:bodyPr anchor="t"/>
          <a:lstStyle>
            <a:lvl1pPr algn="l">
              <a:defRPr cap="all" sz="4000"/>
            </a:lvl1pPr>
          </a:lstStyle>
          <a:p>
            <a:pPr/>
            <a:r>
              <a:t>Title Text</a:t>
            </a:r>
          </a:p>
        </p:txBody>
      </p:sp>
      <p:sp>
        <p:nvSpPr>
          <p:cNvPr id="78" name="Body Level One…"/>
          <p:cNvSpPr txBox="1"/>
          <p:nvPr>
            <p:ph type="body" sz="quarter" idx="1"/>
          </p:nvPr>
        </p:nvSpPr>
        <p:spPr>
          <a:xfrm>
            <a:off x="722312" y="2906713"/>
            <a:ext cx="7772401" cy="1500188"/>
          </a:xfrm>
          <a:prstGeom prst="rect">
            <a:avLst/>
          </a:prstGeom>
        </p:spPr>
        <p:txBody>
          <a:bodyPr anchor="b">
            <a:normAutofit fontScale="100000" lnSpcReduction="0"/>
          </a:bodyPr>
          <a:lstStyle>
            <a:lvl1pPr marL="0" indent="0">
              <a:spcBef>
                <a:spcPts val="400"/>
              </a:spcBef>
              <a:buSzTx/>
              <a:buNone/>
              <a:defRPr sz="2000"/>
            </a:lvl1pPr>
            <a:lvl2pPr marL="0" indent="457200">
              <a:spcBef>
                <a:spcPts val="400"/>
              </a:spcBef>
              <a:buSzTx/>
              <a:buNone/>
              <a:defRPr sz="2000"/>
            </a:lvl2pPr>
            <a:lvl3pPr marL="0" indent="914400">
              <a:spcBef>
                <a:spcPts val="400"/>
              </a:spcBef>
              <a:buSzTx/>
              <a:buNone/>
              <a:defRPr sz="2000"/>
            </a:lvl3pPr>
            <a:lvl4pPr marL="0" indent="1371600">
              <a:spcBef>
                <a:spcPts val="400"/>
              </a:spcBef>
              <a:buSzTx/>
              <a:buNone/>
              <a:defRPr sz="2000"/>
            </a:lvl4pPr>
            <a:lvl5pPr marL="0" indent="1828800">
              <a:spcBef>
                <a:spcPts val="400"/>
              </a:spcBef>
              <a:buSzTx/>
              <a:buNone/>
              <a:defRPr sz="2000"/>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כותרת בלבד">
    <p:spTree>
      <p:nvGrpSpPr>
        <p:cNvPr id="1" name=""/>
        <p:cNvGrpSpPr/>
        <p:nvPr/>
      </p:nvGrpSpPr>
      <p:grpSpPr>
        <a:xfrm>
          <a:off x="0" y="0"/>
          <a:ext cx="0" cy="0"/>
          <a:chOff x="0" y="0"/>
          <a:chExt cx="0" cy="0"/>
        </a:xfrm>
      </p:grpSpPr>
      <p:sp>
        <p:nvSpPr>
          <p:cNvPr id="85" name="Slide Number"/>
          <p:cNvSpPr txBox="1"/>
          <p:nvPr>
            <p:ph type="sldNum" sz="quarter" idx="2"/>
          </p:nvPr>
        </p:nvSpPr>
        <p:spPr>
          <a:prstGeom prst="rect">
            <a:avLst/>
          </a:prstGeom>
        </p:spPr>
        <p:txBody>
          <a:bodyPr/>
          <a:lstStyle/>
          <a:p>
            <a:pPr/>
            <a:fld id="{86CB4B4D-7CA3-9044-876B-883B54F8677D}" type="slidenum"/>
          </a:p>
        </p:txBody>
      </p:sp>
      <p:sp>
        <p:nvSpPr>
          <p:cNvPr id="86" name="Title Text"/>
          <p:cNvSpPr txBox="1"/>
          <p:nvPr>
            <p:ph type="title"/>
          </p:nvPr>
        </p:nvSpPr>
        <p:spPr>
          <a:prstGeom prst="rect">
            <a:avLst/>
          </a:prstGeom>
        </p:spPr>
        <p:txBody>
          <a:bodyPr/>
          <a:lstStyle/>
          <a:p>
            <a:pPr/>
            <a:r>
              <a:t>Title Text</a:t>
            </a:r>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ריק">
    <p:spTree>
      <p:nvGrpSpPr>
        <p:cNvPr id="1" name=""/>
        <p:cNvGrpSpPr/>
        <p:nvPr/>
      </p:nvGrpSpPr>
      <p:grpSpPr>
        <a:xfrm>
          <a:off x="0" y="0"/>
          <a:ext cx="0" cy="0"/>
          <a:chOff x="0" y="0"/>
          <a:chExt cx="0" cy="0"/>
        </a:xfrm>
      </p:grpSpPr>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Rectangle 5"/>
          <p:cNvSpPr/>
          <p:nvPr/>
        </p:nvSpPr>
        <p:spPr>
          <a:xfrm>
            <a:off x="0" y="6524625"/>
            <a:ext cx="9144000" cy="333375"/>
          </a:xfrm>
          <a:prstGeom prst="rect">
            <a:avLst/>
          </a:prstGeom>
          <a:solidFill>
            <a:srgbClr val="BFBFBF"/>
          </a:solidFill>
          <a:ln w="12700">
            <a:miter lim="400000"/>
          </a:ln>
        </p:spPr>
        <p:txBody>
          <a:bodyPr lIns="45719" rIns="45719" anchor="ctr"/>
          <a:lstStyle/>
          <a:p>
            <a:pPr algn="ctr" rtl="0">
              <a:defRPr>
                <a:solidFill>
                  <a:schemeClr val="accent3">
                    <a:lumOff val="44000"/>
                  </a:schemeClr>
                </a:solidFill>
              </a:defRPr>
            </a:pPr>
          </a:p>
        </p:txBody>
      </p:sp>
      <p:sp>
        <p:nvSpPr>
          <p:cNvPr id="3" name="TextBox 6"/>
          <p:cNvSpPr txBox="1"/>
          <p:nvPr/>
        </p:nvSpPr>
        <p:spPr>
          <a:xfrm>
            <a:off x="2906713" y="6597650"/>
            <a:ext cx="3330576"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rtl="0">
              <a:defRPr sz="800">
                <a:solidFill>
                  <a:srgbClr val="404040"/>
                </a:solidFill>
              </a:defRPr>
            </a:lvl1pPr>
          </a:lstStyle>
          <a:p>
            <a:pPr/>
            <a:r>
              <a:t>© All rights reserved to John Bryce Training LTD from Matrix group</a:t>
            </a:r>
          </a:p>
        </p:txBody>
      </p:sp>
      <p:sp>
        <p:nvSpPr>
          <p:cNvPr id="4" name="Slide Number"/>
          <p:cNvSpPr txBox="1"/>
          <p:nvPr>
            <p:ph type="sldNum" sz="quarter" idx="2"/>
          </p:nvPr>
        </p:nvSpPr>
        <p:spPr>
          <a:xfrm>
            <a:off x="233080" y="6519863"/>
            <a:ext cx="301909" cy="288824"/>
          </a:xfrm>
          <a:prstGeom prst="rect">
            <a:avLst/>
          </a:prstGeom>
          <a:ln w="12700">
            <a:miter lim="400000"/>
          </a:ln>
        </p:spPr>
        <p:txBody>
          <a:bodyPr wrap="none" lIns="45719" rIns="45719">
            <a:spAutoFit/>
          </a:bodyPr>
          <a:lstStyle>
            <a:lvl1pPr algn="r">
              <a:defRPr sz="1400">
                <a:solidFill>
                  <a:srgbClr val="606060"/>
                </a:solidFill>
              </a:defRPr>
            </a:lvl1pPr>
          </a:lstStyle>
          <a:p>
            <a:pPr/>
            <a:fld id="{86CB4B4D-7CA3-9044-876B-883B54F8677D}" type="slidenum"/>
          </a:p>
        </p:txBody>
      </p:sp>
      <p:pic>
        <p:nvPicPr>
          <p:cNvPr id="5" name="Picture 1" descr="Picture 1"/>
          <p:cNvPicPr>
            <a:picLocks noChangeAspect="1"/>
          </p:cNvPicPr>
          <p:nvPr/>
        </p:nvPicPr>
        <p:blipFill>
          <a:blip r:embed="rId3">
            <a:extLst/>
          </a:blip>
          <a:stretch>
            <a:fillRect/>
          </a:stretch>
        </p:blipFill>
        <p:spPr>
          <a:xfrm>
            <a:off x="7543800" y="228600"/>
            <a:ext cx="1471613" cy="609600"/>
          </a:xfrm>
          <a:prstGeom prst="rect">
            <a:avLst/>
          </a:prstGeom>
          <a:ln w="12700">
            <a:miter lim="400000"/>
          </a:ln>
        </p:spPr>
      </p:pic>
      <p:sp>
        <p:nvSpPr>
          <p:cNvPr id="6" name="Rectangle 8"/>
          <p:cNvSpPr/>
          <p:nvPr/>
        </p:nvSpPr>
        <p:spPr>
          <a:xfrm>
            <a:off x="0" y="6524625"/>
            <a:ext cx="9144000" cy="333375"/>
          </a:xfrm>
          <a:prstGeom prst="rect">
            <a:avLst/>
          </a:prstGeom>
          <a:solidFill>
            <a:srgbClr val="BFBFBF"/>
          </a:solidFill>
          <a:ln w="12700">
            <a:miter lim="400000"/>
          </a:ln>
        </p:spPr>
        <p:txBody>
          <a:bodyPr lIns="45719" rIns="45719" anchor="ctr"/>
          <a:lstStyle/>
          <a:p>
            <a:pPr algn="ctr" rtl="0">
              <a:defRPr>
                <a:solidFill>
                  <a:schemeClr val="accent3">
                    <a:lumOff val="44000"/>
                  </a:schemeClr>
                </a:solidFill>
              </a:defRPr>
            </a:pPr>
          </a:p>
        </p:txBody>
      </p:sp>
      <p:sp>
        <p:nvSpPr>
          <p:cNvPr id="7" name="TextBox 3"/>
          <p:cNvSpPr txBox="1"/>
          <p:nvPr/>
        </p:nvSpPr>
        <p:spPr>
          <a:xfrm>
            <a:off x="2906713" y="6597650"/>
            <a:ext cx="3330576"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rtl="0">
              <a:defRPr sz="800">
                <a:solidFill>
                  <a:srgbClr val="404040"/>
                </a:solidFill>
              </a:defRPr>
            </a:lvl1pPr>
          </a:lstStyle>
          <a:p>
            <a:pPr/>
            <a:r>
              <a:t>© All rights reserved to John Bryce Training LTD from Matrix group</a:t>
            </a:r>
          </a:p>
        </p:txBody>
      </p:sp>
      <p:sp>
        <p:nvSpPr>
          <p:cNvPr id="8" name="TextBox 4"/>
          <p:cNvSpPr txBox="1"/>
          <p:nvPr/>
        </p:nvSpPr>
        <p:spPr>
          <a:xfrm>
            <a:off x="-84139" y="6519863"/>
            <a:ext cx="619128" cy="288824"/>
          </a:xfrm>
          <a:prstGeom prst="rect">
            <a:avLst/>
          </a:prstGeom>
          <a:ln w="12700">
            <a:miter lim="400000"/>
          </a:ln>
        </p:spPr>
        <p:txBody>
          <a:bodyPr lIns="45719" rIns="45719">
            <a:spAutoFit/>
          </a:bodyPr>
          <a:lstStyle/>
          <a:p>
            <a:pPr algn="r" rtl="0">
              <a:defRPr sz="1400">
                <a:solidFill>
                  <a:srgbClr val="606060"/>
                </a:solidFill>
              </a:defRPr>
            </a:pPr>
          </a:p>
        </p:txBody>
      </p:sp>
      <p:sp>
        <p:nvSpPr>
          <p:cNvPr id="9" name="Title Text"/>
          <p:cNvSpPr txBox="1"/>
          <p:nvPr>
            <p:ph type="title"/>
          </p:nvPr>
        </p:nvSpPr>
        <p:spPr>
          <a:xfrm>
            <a:off x="457200" y="1341437"/>
            <a:ext cx="8229600" cy="7794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rtl="0">
              <a:defRPr/>
            </a:lvl1pPr>
          </a:lstStyle>
          <a:p>
            <a:pPr/>
            <a:r>
              <a:t>Title Text</a:t>
            </a:r>
          </a:p>
        </p:txBody>
      </p:sp>
      <p:sp>
        <p:nvSpPr>
          <p:cNvPr id="10"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rtl="0">
              <a:defRPr/>
            </a:lvl1pPr>
            <a:lvl2pPr rtl="0">
              <a:defRPr/>
            </a:lvl2pPr>
            <a:lvl3pPr rtl="0">
              <a:defRPr/>
            </a:lvl3pPr>
            <a:lvl4pPr rtl="0">
              <a:defRPr/>
            </a:lvl4pPr>
            <a:lvl5pPr rtl="0">
              <a:defRPr/>
            </a:lvl5p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914400" rtl="1" latinLnBrk="0">
        <a:lnSpc>
          <a:spcPct val="100000"/>
        </a:lnSpc>
        <a:spcBef>
          <a:spcPts val="0"/>
        </a:spcBef>
        <a:spcAft>
          <a:spcPts val="0"/>
        </a:spcAft>
        <a:buClrTx/>
        <a:buSzTx/>
        <a:buFontTx/>
        <a:buNone/>
        <a:tabLst/>
        <a:defRPr b="1" baseline="0" cap="none" i="0" spc="0" strike="noStrike" sz="3400" u="none">
          <a:ln>
            <a:noFill/>
          </a:ln>
          <a:solidFill>
            <a:srgbClr val="E01A26"/>
          </a:solidFill>
          <a:uFillTx/>
          <a:latin typeface="+mn-lt"/>
          <a:ea typeface="+mn-ea"/>
          <a:cs typeface="+mn-cs"/>
          <a:sym typeface="Calibri"/>
        </a:defRPr>
      </a:lvl1pPr>
      <a:lvl2pPr marL="0" marR="0" indent="0" algn="ctr" defTabSz="914400" rtl="1" latinLnBrk="0">
        <a:lnSpc>
          <a:spcPct val="100000"/>
        </a:lnSpc>
        <a:spcBef>
          <a:spcPts val="0"/>
        </a:spcBef>
        <a:spcAft>
          <a:spcPts val="0"/>
        </a:spcAft>
        <a:buClrTx/>
        <a:buSzTx/>
        <a:buFontTx/>
        <a:buNone/>
        <a:tabLst/>
        <a:defRPr b="1" baseline="0" cap="none" i="0" spc="0" strike="noStrike" sz="3400" u="none">
          <a:ln>
            <a:noFill/>
          </a:ln>
          <a:solidFill>
            <a:srgbClr val="E01A26"/>
          </a:solidFill>
          <a:uFillTx/>
          <a:latin typeface="+mn-lt"/>
          <a:ea typeface="+mn-ea"/>
          <a:cs typeface="+mn-cs"/>
          <a:sym typeface="Calibri"/>
        </a:defRPr>
      </a:lvl2pPr>
      <a:lvl3pPr marL="0" marR="0" indent="0" algn="ctr" defTabSz="914400" rtl="1" latinLnBrk="0">
        <a:lnSpc>
          <a:spcPct val="100000"/>
        </a:lnSpc>
        <a:spcBef>
          <a:spcPts val="0"/>
        </a:spcBef>
        <a:spcAft>
          <a:spcPts val="0"/>
        </a:spcAft>
        <a:buClrTx/>
        <a:buSzTx/>
        <a:buFontTx/>
        <a:buNone/>
        <a:tabLst/>
        <a:defRPr b="1" baseline="0" cap="none" i="0" spc="0" strike="noStrike" sz="3400" u="none">
          <a:ln>
            <a:noFill/>
          </a:ln>
          <a:solidFill>
            <a:srgbClr val="E01A26"/>
          </a:solidFill>
          <a:uFillTx/>
          <a:latin typeface="+mn-lt"/>
          <a:ea typeface="+mn-ea"/>
          <a:cs typeface="+mn-cs"/>
          <a:sym typeface="Calibri"/>
        </a:defRPr>
      </a:lvl3pPr>
      <a:lvl4pPr marL="0" marR="0" indent="0" algn="ctr" defTabSz="914400" rtl="1" latinLnBrk="0">
        <a:lnSpc>
          <a:spcPct val="100000"/>
        </a:lnSpc>
        <a:spcBef>
          <a:spcPts val="0"/>
        </a:spcBef>
        <a:spcAft>
          <a:spcPts val="0"/>
        </a:spcAft>
        <a:buClrTx/>
        <a:buSzTx/>
        <a:buFontTx/>
        <a:buNone/>
        <a:tabLst/>
        <a:defRPr b="1" baseline="0" cap="none" i="0" spc="0" strike="noStrike" sz="3400" u="none">
          <a:ln>
            <a:noFill/>
          </a:ln>
          <a:solidFill>
            <a:srgbClr val="E01A26"/>
          </a:solidFill>
          <a:uFillTx/>
          <a:latin typeface="+mn-lt"/>
          <a:ea typeface="+mn-ea"/>
          <a:cs typeface="+mn-cs"/>
          <a:sym typeface="Calibri"/>
        </a:defRPr>
      </a:lvl4pPr>
      <a:lvl5pPr marL="0" marR="0" indent="0" algn="ctr" defTabSz="914400" rtl="1" latinLnBrk="0">
        <a:lnSpc>
          <a:spcPct val="100000"/>
        </a:lnSpc>
        <a:spcBef>
          <a:spcPts val="0"/>
        </a:spcBef>
        <a:spcAft>
          <a:spcPts val="0"/>
        </a:spcAft>
        <a:buClrTx/>
        <a:buSzTx/>
        <a:buFontTx/>
        <a:buNone/>
        <a:tabLst/>
        <a:defRPr b="1" baseline="0" cap="none" i="0" spc="0" strike="noStrike" sz="3400" u="none">
          <a:ln>
            <a:noFill/>
          </a:ln>
          <a:solidFill>
            <a:srgbClr val="E01A26"/>
          </a:solidFill>
          <a:uFillTx/>
          <a:latin typeface="+mn-lt"/>
          <a:ea typeface="+mn-ea"/>
          <a:cs typeface="+mn-cs"/>
          <a:sym typeface="Calibri"/>
        </a:defRPr>
      </a:lvl5pPr>
      <a:lvl6pPr marL="0" marR="0" indent="457200" algn="ctr" defTabSz="914400" rtl="1" latinLnBrk="0">
        <a:lnSpc>
          <a:spcPct val="100000"/>
        </a:lnSpc>
        <a:spcBef>
          <a:spcPts val="0"/>
        </a:spcBef>
        <a:spcAft>
          <a:spcPts val="0"/>
        </a:spcAft>
        <a:buClrTx/>
        <a:buSzTx/>
        <a:buFontTx/>
        <a:buNone/>
        <a:tabLst/>
        <a:defRPr b="1" baseline="0" cap="none" i="0" spc="0" strike="noStrike" sz="3400" u="none">
          <a:ln>
            <a:noFill/>
          </a:ln>
          <a:solidFill>
            <a:srgbClr val="E01A26"/>
          </a:solidFill>
          <a:uFillTx/>
          <a:latin typeface="+mn-lt"/>
          <a:ea typeface="+mn-ea"/>
          <a:cs typeface="+mn-cs"/>
          <a:sym typeface="Calibri"/>
        </a:defRPr>
      </a:lvl6pPr>
      <a:lvl7pPr marL="0" marR="0" indent="914400" algn="ctr" defTabSz="914400" rtl="1" latinLnBrk="0">
        <a:lnSpc>
          <a:spcPct val="100000"/>
        </a:lnSpc>
        <a:spcBef>
          <a:spcPts val="0"/>
        </a:spcBef>
        <a:spcAft>
          <a:spcPts val="0"/>
        </a:spcAft>
        <a:buClrTx/>
        <a:buSzTx/>
        <a:buFontTx/>
        <a:buNone/>
        <a:tabLst/>
        <a:defRPr b="1" baseline="0" cap="none" i="0" spc="0" strike="noStrike" sz="3400" u="none">
          <a:ln>
            <a:noFill/>
          </a:ln>
          <a:solidFill>
            <a:srgbClr val="E01A26"/>
          </a:solidFill>
          <a:uFillTx/>
          <a:latin typeface="+mn-lt"/>
          <a:ea typeface="+mn-ea"/>
          <a:cs typeface="+mn-cs"/>
          <a:sym typeface="Calibri"/>
        </a:defRPr>
      </a:lvl7pPr>
      <a:lvl8pPr marL="0" marR="0" indent="1371600" algn="ctr" defTabSz="914400" rtl="1" latinLnBrk="0">
        <a:lnSpc>
          <a:spcPct val="100000"/>
        </a:lnSpc>
        <a:spcBef>
          <a:spcPts val="0"/>
        </a:spcBef>
        <a:spcAft>
          <a:spcPts val="0"/>
        </a:spcAft>
        <a:buClrTx/>
        <a:buSzTx/>
        <a:buFontTx/>
        <a:buNone/>
        <a:tabLst/>
        <a:defRPr b="1" baseline="0" cap="none" i="0" spc="0" strike="noStrike" sz="3400" u="none">
          <a:ln>
            <a:noFill/>
          </a:ln>
          <a:solidFill>
            <a:srgbClr val="E01A26"/>
          </a:solidFill>
          <a:uFillTx/>
          <a:latin typeface="+mn-lt"/>
          <a:ea typeface="+mn-ea"/>
          <a:cs typeface="+mn-cs"/>
          <a:sym typeface="Calibri"/>
        </a:defRPr>
      </a:lvl8pPr>
      <a:lvl9pPr marL="0" marR="0" indent="1828800" algn="ctr" defTabSz="914400" rtl="1" latinLnBrk="0">
        <a:lnSpc>
          <a:spcPct val="100000"/>
        </a:lnSpc>
        <a:spcBef>
          <a:spcPts val="0"/>
        </a:spcBef>
        <a:spcAft>
          <a:spcPts val="0"/>
        </a:spcAft>
        <a:buClrTx/>
        <a:buSzTx/>
        <a:buFontTx/>
        <a:buNone/>
        <a:tabLst/>
        <a:defRPr b="1" baseline="0" cap="none" i="0" spc="0" strike="noStrike" sz="3400" u="none">
          <a:ln>
            <a:noFill/>
          </a:ln>
          <a:solidFill>
            <a:srgbClr val="E01A26"/>
          </a:solidFill>
          <a:uFillTx/>
          <a:latin typeface="+mn-lt"/>
          <a:ea typeface="+mn-ea"/>
          <a:cs typeface="+mn-cs"/>
          <a:sym typeface="Calibri"/>
        </a:defRPr>
      </a:lvl9pPr>
    </p:titleStyle>
    <p:bodyStyle>
      <a:lvl1pPr marL="342900" marR="0" indent="-342900" algn="r" defTabSz="914400" rtl="1" latinLnBrk="0">
        <a:lnSpc>
          <a:spcPct val="100000"/>
        </a:lnSpc>
        <a:spcBef>
          <a:spcPts val="600"/>
        </a:spcBef>
        <a:spcAft>
          <a:spcPts val="0"/>
        </a:spcAft>
        <a:buClrTx/>
        <a:buSzPct val="100000"/>
        <a:buFontTx/>
        <a:buChar char="•"/>
        <a:tabLst/>
        <a:defRPr b="0" baseline="0" cap="none" i="0" spc="0" strike="noStrike" sz="2500" u="none">
          <a:ln>
            <a:noFill/>
          </a:ln>
          <a:solidFill>
            <a:srgbClr val="000000"/>
          </a:solidFill>
          <a:uFillTx/>
          <a:latin typeface="Calibri Light"/>
          <a:ea typeface="Calibri Light"/>
          <a:cs typeface="Calibri Light"/>
          <a:sym typeface="Calibri Light"/>
        </a:defRPr>
      </a:lvl1pPr>
      <a:lvl2pPr marL="742950" marR="0" indent="-285750" algn="r" defTabSz="914400" rtl="1" latinLnBrk="0">
        <a:lnSpc>
          <a:spcPct val="100000"/>
        </a:lnSpc>
        <a:spcBef>
          <a:spcPts val="600"/>
        </a:spcBef>
        <a:spcAft>
          <a:spcPts val="0"/>
        </a:spcAft>
        <a:buClrTx/>
        <a:buSzPct val="100000"/>
        <a:buFontTx/>
        <a:buChar char="–"/>
        <a:tabLst/>
        <a:defRPr b="0" baseline="0" cap="none" i="0" spc="0" strike="noStrike" sz="2500" u="none">
          <a:ln>
            <a:noFill/>
          </a:ln>
          <a:solidFill>
            <a:srgbClr val="000000"/>
          </a:solidFill>
          <a:uFillTx/>
          <a:latin typeface="Calibri Light"/>
          <a:ea typeface="Calibri Light"/>
          <a:cs typeface="Calibri Light"/>
          <a:sym typeface="Calibri Light"/>
        </a:defRPr>
      </a:lvl2pPr>
      <a:lvl3pPr marL="1143000" marR="0" indent="-228600" algn="r" defTabSz="914400" rtl="1" latinLnBrk="0">
        <a:lnSpc>
          <a:spcPct val="100000"/>
        </a:lnSpc>
        <a:spcBef>
          <a:spcPts val="600"/>
        </a:spcBef>
        <a:spcAft>
          <a:spcPts val="0"/>
        </a:spcAft>
        <a:buClrTx/>
        <a:buSzPct val="100000"/>
        <a:buFontTx/>
        <a:buChar char="•"/>
        <a:tabLst/>
        <a:defRPr b="0" baseline="0" cap="none" i="0" spc="0" strike="noStrike" sz="2500" u="none">
          <a:ln>
            <a:noFill/>
          </a:ln>
          <a:solidFill>
            <a:srgbClr val="000000"/>
          </a:solidFill>
          <a:uFillTx/>
          <a:latin typeface="Calibri Light"/>
          <a:ea typeface="Calibri Light"/>
          <a:cs typeface="Calibri Light"/>
          <a:sym typeface="Calibri Light"/>
        </a:defRPr>
      </a:lvl3pPr>
      <a:lvl4pPr marL="1600200" marR="0" indent="-228600" algn="r" defTabSz="914400" rtl="1" latinLnBrk="0">
        <a:lnSpc>
          <a:spcPct val="100000"/>
        </a:lnSpc>
        <a:spcBef>
          <a:spcPts val="600"/>
        </a:spcBef>
        <a:spcAft>
          <a:spcPts val="0"/>
        </a:spcAft>
        <a:buClrTx/>
        <a:buSzPct val="100000"/>
        <a:buFontTx/>
        <a:buChar char="–"/>
        <a:tabLst/>
        <a:defRPr b="0" baseline="0" cap="none" i="0" spc="0" strike="noStrike" sz="2500" u="none">
          <a:ln>
            <a:noFill/>
          </a:ln>
          <a:solidFill>
            <a:srgbClr val="000000"/>
          </a:solidFill>
          <a:uFillTx/>
          <a:latin typeface="Calibri Light"/>
          <a:ea typeface="Calibri Light"/>
          <a:cs typeface="Calibri Light"/>
          <a:sym typeface="Calibri Light"/>
        </a:defRPr>
      </a:lvl4pPr>
      <a:lvl5pPr marL="2057400" marR="0" indent="-228600" algn="r" defTabSz="914400" rtl="1" latinLnBrk="0">
        <a:lnSpc>
          <a:spcPct val="100000"/>
        </a:lnSpc>
        <a:spcBef>
          <a:spcPts val="600"/>
        </a:spcBef>
        <a:spcAft>
          <a:spcPts val="0"/>
        </a:spcAft>
        <a:buClrTx/>
        <a:buSzPct val="100000"/>
        <a:buFontTx/>
        <a:buChar char="»"/>
        <a:tabLst/>
        <a:defRPr b="0" baseline="0" cap="none" i="0" spc="0" strike="noStrike" sz="2500" u="none">
          <a:ln>
            <a:noFill/>
          </a:ln>
          <a:solidFill>
            <a:srgbClr val="000000"/>
          </a:solidFill>
          <a:uFillTx/>
          <a:latin typeface="Calibri Light"/>
          <a:ea typeface="Calibri Light"/>
          <a:cs typeface="Calibri Light"/>
          <a:sym typeface="Calibri Light"/>
        </a:defRPr>
      </a:lvl5pPr>
      <a:lvl6pPr marL="2571750" marR="0" indent="-285750" algn="r" defTabSz="914400" rtl="1" latinLnBrk="0">
        <a:lnSpc>
          <a:spcPct val="100000"/>
        </a:lnSpc>
        <a:spcBef>
          <a:spcPts val="600"/>
        </a:spcBef>
        <a:spcAft>
          <a:spcPts val="0"/>
        </a:spcAft>
        <a:buClrTx/>
        <a:buSzPct val="100000"/>
        <a:buFontTx/>
        <a:buChar char="»"/>
        <a:tabLst/>
        <a:defRPr b="0" baseline="0" cap="none" i="0" spc="0" strike="noStrike" sz="2500" u="none">
          <a:ln>
            <a:noFill/>
          </a:ln>
          <a:solidFill>
            <a:srgbClr val="000000"/>
          </a:solidFill>
          <a:uFillTx/>
          <a:latin typeface="Calibri Light"/>
          <a:ea typeface="Calibri Light"/>
          <a:cs typeface="Calibri Light"/>
          <a:sym typeface="Calibri Light"/>
        </a:defRPr>
      </a:lvl6pPr>
      <a:lvl7pPr marL="3028950" marR="0" indent="-285750" algn="r" defTabSz="914400" rtl="1" latinLnBrk="0">
        <a:lnSpc>
          <a:spcPct val="100000"/>
        </a:lnSpc>
        <a:spcBef>
          <a:spcPts val="600"/>
        </a:spcBef>
        <a:spcAft>
          <a:spcPts val="0"/>
        </a:spcAft>
        <a:buClrTx/>
        <a:buSzPct val="100000"/>
        <a:buFontTx/>
        <a:buChar char="»"/>
        <a:tabLst/>
        <a:defRPr b="0" baseline="0" cap="none" i="0" spc="0" strike="noStrike" sz="2500" u="none">
          <a:ln>
            <a:noFill/>
          </a:ln>
          <a:solidFill>
            <a:srgbClr val="000000"/>
          </a:solidFill>
          <a:uFillTx/>
          <a:latin typeface="Calibri Light"/>
          <a:ea typeface="Calibri Light"/>
          <a:cs typeface="Calibri Light"/>
          <a:sym typeface="Calibri Light"/>
        </a:defRPr>
      </a:lvl7pPr>
      <a:lvl8pPr marL="3486150" marR="0" indent="-285750" algn="r" defTabSz="914400" rtl="1" latinLnBrk="0">
        <a:lnSpc>
          <a:spcPct val="100000"/>
        </a:lnSpc>
        <a:spcBef>
          <a:spcPts val="600"/>
        </a:spcBef>
        <a:spcAft>
          <a:spcPts val="0"/>
        </a:spcAft>
        <a:buClrTx/>
        <a:buSzPct val="100000"/>
        <a:buFontTx/>
        <a:buChar char="»"/>
        <a:tabLst/>
        <a:defRPr b="0" baseline="0" cap="none" i="0" spc="0" strike="noStrike" sz="2500" u="none">
          <a:ln>
            <a:noFill/>
          </a:ln>
          <a:solidFill>
            <a:srgbClr val="000000"/>
          </a:solidFill>
          <a:uFillTx/>
          <a:latin typeface="Calibri Light"/>
          <a:ea typeface="Calibri Light"/>
          <a:cs typeface="Calibri Light"/>
          <a:sym typeface="Calibri Light"/>
        </a:defRPr>
      </a:lvl8pPr>
      <a:lvl9pPr marL="3943350" marR="0" indent="-285750" algn="r" defTabSz="914400" rtl="1" latinLnBrk="0">
        <a:lnSpc>
          <a:spcPct val="100000"/>
        </a:lnSpc>
        <a:spcBef>
          <a:spcPts val="600"/>
        </a:spcBef>
        <a:spcAft>
          <a:spcPts val="0"/>
        </a:spcAft>
        <a:buClrTx/>
        <a:buSzPct val="100000"/>
        <a:buFontTx/>
        <a:buChar char="»"/>
        <a:tabLst/>
        <a:defRPr b="0" baseline="0" cap="none" i="0" spc="0" strike="noStrike" sz="2500" u="none">
          <a:ln>
            <a:noFill/>
          </a:ln>
          <a:solidFill>
            <a:srgbClr val="000000"/>
          </a:solidFill>
          <a:uFillTx/>
          <a:latin typeface="Calibri Light"/>
          <a:ea typeface="Calibri Light"/>
          <a:cs typeface="Calibri Light"/>
          <a:sym typeface="Calibri Light"/>
        </a:defRPr>
      </a:lvl9pPr>
    </p:bodyStyle>
    <p:otherStyle>
      <a:lvl1pPr marL="0" marR="0" indent="0" algn="r" defTabSz="914400" rtl="1"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1pPr>
      <a:lvl2pPr marL="0" marR="0" indent="457200" algn="r" defTabSz="914400" rtl="1"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2pPr>
      <a:lvl3pPr marL="0" marR="0" indent="914400" algn="r" defTabSz="914400" rtl="1"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3pPr>
      <a:lvl4pPr marL="0" marR="0" indent="1371600" algn="r" defTabSz="914400" rtl="1"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4pPr>
      <a:lvl5pPr marL="0" marR="0" indent="1828800" algn="r" defTabSz="914400" rtl="1"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5pPr>
      <a:lvl6pPr marL="0" marR="0" indent="2286000" algn="r" defTabSz="914400" rtl="1"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6pPr>
      <a:lvl7pPr marL="0" marR="0" indent="2743200" algn="r" defTabSz="914400" rtl="1"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7pPr>
      <a:lvl8pPr marL="0" marR="0" indent="3200400" algn="r" defTabSz="914400" rtl="1"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8pPr>
      <a:lvl9pPr marL="0" marR="0" indent="3657600" algn="r" defTabSz="914400" rtl="1"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4.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8.png"/><Relationship Id="rId4" Type="http://schemas.openxmlformats.org/officeDocument/2006/relationships/image" Target="../media/image5.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tif"/><Relationship Id="rId3" Type="http://schemas.openxmlformats.org/officeDocument/2006/relationships/image" Target="../media/image7.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docs.groovy-lang.org/latest/html/documentation/core-object-orientation.html#_primitive_types"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10.tif"/><Relationship Id="rId4" Type="http://schemas.openxmlformats.org/officeDocument/2006/relationships/image" Target="../media/image1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12.tif"/><Relationship Id="rId4" Type="http://schemas.openxmlformats.org/officeDocument/2006/relationships/image" Target="../media/image13.tif"/><Relationship Id="rId5" Type="http://schemas.openxmlformats.org/officeDocument/2006/relationships/image" Target="../media/image14.tif"/><Relationship Id="rId6" Type="http://schemas.openxmlformats.org/officeDocument/2006/relationships/image" Target="../media/image15.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16.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17.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19.tif"/><Relationship Id="rId4" Type="http://schemas.openxmlformats.org/officeDocument/2006/relationships/image" Target="../media/image20.tif"/><Relationship Id="rId5" Type="http://schemas.openxmlformats.org/officeDocument/2006/relationships/image" Target="../media/image2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blog/1227-commit-status-api" TargetMode="External"/><Relationship Id="rId3" Type="http://schemas.openxmlformats.org/officeDocument/2006/relationships/hyperlink" Target="http://stackoverflow.com/questions/14274293/show-current-state-of-jenkins-build-on-github-repo/26910986#26910986" TargetMode="External"/><Relationship Id="rId4" Type="http://schemas.openxmlformats.org/officeDocument/2006/relationships/image" Target="../media/image23.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24.tif"/><Relationship Id="rId4" Type="http://schemas.openxmlformats.org/officeDocument/2006/relationships/image" Target="../media/image25.tif"/><Relationship Id="rId5" Type="http://schemas.openxmlformats.org/officeDocument/2006/relationships/image" Target="../media/image26.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t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30.tif"/><Relationship Id="rId4" Type="http://schemas.openxmlformats.org/officeDocument/2006/relationships/image" Target="../media/image31.tif"/><Relationship Id="rId5" Type="http://schemas.openxmlformats.org/officeDocument/2006/relationships/image" Target="../media/image32.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djonsson/jenkins-atlassian-theme" TargetMode="External"/><Relationship Id="rId3" Type="http://schemas.openxmlformats.org/officeDocument/2006/relationships/hyperlink" Target="https://github.com/kevinburke/doony" TargetMode="External"/><Relationship Id="rId4" Type="http://schemas.openxmlformats.org/officeDocument/2006/relationships/hyperlink" Target="http://afonsof.com/jenkins-material-theme/" TargetMode="External"/><Relationship Id="rId5" Type="http://schemas.openxmlformats.org/officeDocument/2006/relationships/hyperlink" Target="https://tobix.github.io/jenkins-neo2-theme/" TargetMode="External"/><Relationship Id="rId6" Type="http://schemas.openxmlformats.org/officeDocument/2006/relationships/hyperlink" Target="https://github.com/rackerlabs/canon-jenkins" TargetMode="External"/><Relationship Id="rId7" Type="http://schemas.openxmlformats.org/officeDocument/2006/relationships/image" Target="../media/image4.tif"/><Relationship Id="rId8" Type="http://schemas.openxmlformats.org/officeDocument/2006/relationships/image" Target="../media/image34.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35.tif"/><Relationship Id="rId4" Type="http://schemas.openxmlformats.org/officeDocument/2006/relationships/image" Target="../media/image36.tif"/><Relationship Id="rId5" Type="http://schemas.openxmlformats.org/officeDocument/2006/relationships/image" Target="../media/image37.tif"/><Relationship Id="rId6" Type="http://schemas.openxmlformats.org/officeDocument/2006/relationships/image" Target="../media/image38.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code.google.com/p/selenium/wiki/Grid2" TargetMode="External"/><Relationship Id="rId3" Type="http://schemas.openxmlformats.org/officeDocument/2006/relationships/image" Target="../media/image39.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tif"/><Relationship Id="rId3" Type="http://schemas.openxmlformats.org/officeDocument/2006/relationships/image" Target="../media/image42.tif"/><Relationship Id="rId4" Type="http://schemas.openxmlformats.org/officeDocument/2006/relationships/image" Target="../media/image43.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tif"/></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46.tif"/></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tif"/></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48.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2.tif"/></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49.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50.tif"/></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tif"/></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tif"/><Relationship Id="rId3" Type="http://schemas.openxmlformats.org/officeDocument/2006/relationships/image" Target="../media/image53.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54.tif"/><Relationship Id="rId4" Type="http://schemas.openxmlformats.org/officeDocument/2006/relationships/image" Target="../media/image55.tif"/></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tif"/></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tif"/></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tif"/></Relationships>

</file>

<file path=ppt/slides/_rels/slide6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9.tif"/></Relationships>

</file>

<file path=ppt/slides/_rels/slide6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60.tif"/><Relationship Id="rId4" Type="http://schemas.openxmlformats.org/officeDocument/2006/relationships/image" Target="../media/image61.tif"/></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62.tif"/></Relationships>

</file>

<file path=ppt/slides/_rels/slide6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63.tif"/></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64.tif"/></Relationships>

</file>

<file path=ppt/slides/_rels/slide6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65.tif"/><Relationship Id="rId4" Type="http://schemas.openxmlformats.org/officeDocument/2006/relationships/image" Target="../media/image66.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7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67.tif"/><Relationship Id="rId4" Type="http://schemas.openxmlformats.org/officeDocument/2006/relationships/image" Target="../media/image68.tif"/></Relationships>

</file>

<file path=ppt/slides/_rels/slide7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69.tif"/><Relationship Id="rId4" Type="http://schemas.openxmlformats.org/officeDocument/2006/relationships/image" Target="../media/image70.tif"/></Relationships>

</file>

<file path=ppt/slides/_rels/slide7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10.tif"/><Relationship Id="rId4" Type="http://schemas.openxmlformats.org/officeDocument/2006/relationships/image" Target="../media/image71.tif"/><Relationship Id="rId5" Type="http://schemas.openxmlformats.org/officeDocument/2006/relationships/image" Target="../media/image72.tif"/></Relationships>

</file>

<file path=ppt/slides/_rels/slide7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en.wikipedia.org/wiki/Java_Web_Start" TargetMode="External"/></Relationships>

</file>

<file path=ppt/slides/_rels/slide7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3.tif"/></Relationships>

</file>

<file path=ppt/slides/_rels/slide7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en.wikipedia.org/wiki/Windows_Management_Instrumentation" TargetMode="External"/></Relationships>

</file>

<file path=ppt/slides/_rels/slide7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4.tif"/><Relationship Id="rId3" Type="http://schemas.openxmlformats.org/officeDocument/2006/relationships/image" Target="../media/image1.tif"/></Relationships>

</file>

<file path=ppt/slides/_rels/slide7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75.tif"/></Relationships>

</file>

<file path=ppt/slides/_rels/slide8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76.tif"/></Relationships>

</file>

<file path=ppt/slides/_rels/slide8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7.tif"/></Relationships>

</file>

<file path=ppt/slides/_rels/slide8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8.tif"/></Relationships>

</file>

<file path=ppt/slides/_rels/slide8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9.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TextBox 7"/>
          <p:cNvSpPr txBox="1"/>
          <p:nvPr>
            <p:ph type="sldNum" sz="quarter" idx="2"/>
          </p:nvPr>
        </p:nvSpPr>
        <p:spPr>
          <a:xfrm>
            <a:off x="331964" y="6519863"/>
            <a:ext cx="203025"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6" name="Picture 8" descr="Picture 8"/>
          <p:cNvPicPr>
            <a:picLocks noChangeAspect="1"/>
          </p:cNvPicPr>
          <p:nvPr/>
        </p:nvPicPr>
        <p:blipFill>
          <a:blip r:embed="rId2">
            <a:extLst/>
          </a:blip>
          <a:stretch>
            <a:fillRect/>
          </a:stretch>
        </p:blipFill>
        <p:spPr>
          <a:xfrm>
            <a:off x="0" y="-471488"/>
            <a:ext cx="9166225" cy="7329489"/>
          </a:xfrm>
          <a:prstGeom prst="rect">
            <a:avLst/>
          </a:prstGeom>
          <a:ln w="12700">
            <a:miter lim="400000"/>
          </a:ln>
        </p:spPr>
      </p:pic>
      <p:sp>
        <p:nvSpPr>
          <p:cNvPr id="137" name="Title 6"/>
          <p:cNvSpPr txBox="1"/>
          <p:nvPr>
            <p:ph type="title"/>
          </p:nvPr>
        </p:nvSpPr>
        <p:spPr>
          <a:xfrm>
            <a:off x="457201" y="188912"/>
            <a:ext cx="7931223" cy="1079501"/>
          </a:xfrm>
          <a:prstGeom prst="rect">
            <a:avLst/>
          </a:prstGeom>
        </p:spPr>
        <p:txBody>
          <a:bodyPr/>
          <a:lstStyle/>
          <a:p>
            <a:pPr/>
            <a:r>
              <a:t>Jenkins 2 &amp; </a:t>
            </a:r>
            <a:r>
              <a:t>Continuous</a:t>
            </a:r>
            <a:r>
              <a:t> Integration</a:t>
            </a:r>
          </a:p>
        </p:txBody>
      </p:sp>
      <p:pic>
        <p:nvPicPr>
          <p:cNvPr id="138" name="Picture 1" descr="Picture 1"/>
          <p:cNvPicPr>
            <a:picLocks noChangeAspect="1"/>
          </p:cNvPicPr>
          <p:nvPr/>
        </p:nvPicPr>
        <p:blipFill>
          <a:blip r:embed="rId3">
            <a:extLst/>
          </a:blip>
          <a:stretch>
            <a:fillRect/>
          </a:stretch>
        </p:blipFill>
        <p:spPr>
          <a:xfrm>
            <a:off x="7164388" y="5589587"/>
            <a:ext cx="1733551" cy="71755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0" name="Title 1"/>
          <p:cNvSpPr txBox="1"/>
          <p:nvPr>
            <p:ph type="title"/>
          </p:nvPr>
        </p:nvSpPr>
        <p:spPr>
          <a:xfrm>
            <a:off x="179511" y="128035"/>
            <a:ext cx="6048674" cy="780686"/>
          </a:xfrm>
          <a:prstGeom prst="rect">
            <a:avLst/>
          </a:prstGeom>
        </p:spPr>
        <p:txBody>
          <a:bodyPr/>
          <a:lstStyle/>
          <a:p>
            <a:pPr/>
            <a:r>
              <a:t>Core Features</a:t>
            </a:r>
          </a:p>
        </p:txBody>
      </p:sp>
      <p:sp>
        <p:nvSpPr>
          <p:cNvPr id="181" name="Content Placeholder 2"/>
          <p:cNvSpPr txBox="1"/>
          <p:nvPr>
            <p:ph type="body" idx="1"/>
          </p:nvPr>
        </p:nvSpPr>
        <p:spPr>
          <a:xfrm>
            <a:off x="457200" y="1484783"/>
            <a:ext cx="8229600" cy="4896546"/>
          </a:xfrm>
          <a:prstGeom prst="rect">
            <a:avLst/>
          </a:prstGeom>
        </p:spPr>
        <p:txBody>
          <a:bodyPr/>
          <a:lstStyle/>
          <a:p>
            <a:pPr algn="l">
              <a:defRPr sz="2400"/>
            </a:pPr>
            <a:r>
              <a:t>When setting up a project in Jenkins, out of the box you have the following general options:</a:t>
            </a:r>
          </a:p>
          <a:p>
            <a:pPr marL="342900" indent="-342900" algn="l">
              <a:buSzPct val="100000"/>
              <a:buFont typeface="Arial"/>
              <a:buChar char="•"/>
              <a:defRPr sz="2400"/>
            </a:pPr>
            <a:r>
              <a:t>Associating with a version control server </a:t>
            </a:r>
          </a:p>
          <a:p>
            <a:pPr marL="342900" indent="-342900" algn="l">
              <a:buSzPct val="100000"/>
              <a:buFont typeface="Arial"/>
              <a:buChar char="•"/>
              <a:defRPr sz="2400"/>
            </a:pPr>
            <a:r>
              <a:t>Triggering builds </a:t>
            </a:r>
          </a:p>
          <a:p>
            <a:pPr marL="342900" indent="-342900" algn="l">
              <a:buSzPct val="100000"/>
              <a:buFont typeface="Arial"/>
              <a:buChar char="•"/>
              <a:defRPr sz="2400"/>
            </a:pPr>
            <a:r>
              <a:t>Polling, Periodic, Building based on other projects </a:t>
            </a:r>
          </a:p>
          <a:p>
            <a:pPr marL="342900" indent="-342900" algn="l">
              <a:buSzPct val="100000"/>
              <a:buFont typeface="Arial"/>
              <a:buChar char="•"/>
              <a:defRPr sz="2400"/>
            </a:pPr>
            <a:r>
              <a:t>Execution of shell scripts, bash scripts, Ant targets, and Maven targets Artifact archival</a:t>
            </a:r>
          </a:p>
          <a:p>
            <a:pPr marL="342900" indent="-342900" algn="l">
              <a:buSzPct val="100000"/>
              <a:buFont typeface="Arial"/>
              <a:buChar char="•"/>
              <a:defRPr sz="2400"/>
            </a:pPr>
            <a:r>
              <a:t>Publish </a:t>
            </a:r>
          </a:p>
          <a:p>
            <a:pPr marL="342900" indent="-342900" algn="l">
              <a:buSzPct val="100000"/>
              <a:buFont typeface="Arial"/>
              <a:buChar char="•"/>
              <a:defRPr sz="2400"/>
            </a:pPr>
            <a:r>
              <a:t>JUnit test results and Javadocs </a:t>
            </a:r>
          </a:p>
          <a:p>
            <a:pPr marL="342900" indent="-342900" algn="l">
              <a:buSzPct val="100000"/>
              <a:buFont typeface="Arial"/>
              <a:buChar char="•"/>
              <a:defRPr sz="2400"/>
            </a:pPr>
            <a:r>
              <a:t>Email notifications </a:t>
            </a:r>
          </a:p>
          <a:p>
            <a:pPr marL="342900" indent="-342900" algn="l">
              <a:buSzPct val="100000"/>
              <a:buFont typeface="Arial"/>
              <a:buChar char="•"/>
              <a:defRPr sz="2400"/>
            </a:pPr>
            <a:r>
              <a:t>Plugins expand the functionality even further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TextBox 7"/>
          <p:cNvSpPr txBox="1"/>
          <p:nvPr>
            <p:ph type="sldNum" sz="quarter" idx="2"/>
          </p:nvPr>
        </p:nvSpPr>
        <p:spPr>
          <a:xfrm>
            <a:off x="246276" y="6519863"/>
            <a:ext cx="288713"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4" name="Title 1"/>
          <p:cNvSpPr txBox="1"/>
          <p:nvPr>
            <p:ph type="title"/>
          </p:nvPr>
        </p:nvSpPr>
        <p:spPr>
          <a:xfrm>
            <a:off x="179511" y="128035"/>
            <a:ext cx="6048674" cy="780686"/>
          </a:xfrm>
          <a:prstGeom prst="rect">
            <a:avLst/>
          </a:prstGeom>
        </p:spPr>
        <p:txBody>
          <a:bodyPr/>
          <a:lstStyle/>
          <a:p>
            <a:pPr/>
            <a:r>
              <a:t>Core Features</a:t>
            </a:r>
          </a:p>
        </p:txBody>
      </p:sp>
      <p:sp>
        <p:nvSpPr>
          <p:cNvPr id="185" name="Content Placeholder 2"/>
          <p:cNvSpPr txBox="1"/>
          <p:nvPr>
            <p:ph type="body" idx="1"/>
          </p:nvPr>
        </p:nvSpPr>
        <p:spPr>
          <a:xfrm>
            <a:off x="457200" y="1484783"/>
            <a:ext cx="8229600" cy="4896546"/>
          </a:xfrm>
          <a:prstGeom prst="rect">
            <a:avLst/>
          </a:prstGeom>
        </p:spPr>
        <p:txBody>
          <a:bodyPr/>
          <a:lstStyle/>
          <a:p>
            <a:pPr algn="l">
              <a:defRPr i="1" sz="1800"/>
            </a:pPr>
          </a:p>
          <a:p>
            <a:pPr algn="l">
              <a:defRPr i="1" sz="1800"/>
            </a:pPr>
          </a:p>
          <a:p>
            <a:pPr algn="l">
              <a:spcBef>
                <a:spcPts val="400"/>
              </a:spcBef>
              <a:defRPr i="1" sz="1800"/>
            </a:pPr>
            <a:r>
              <a:t>Go to the Jenkins portal and create the first test job:</a:t>
            </a:r>
          </a:p>
        </p:txBody>
      </p:sp>
      <p:pic>
        <p:nvPicPr>
          <p:cNvPr id="186" name="Picture 2" descr="Picture 2"/>
          <p:cNvPicPr>
            <a:picLocks noChangeAspect="1"/>
          </p:cNvPicPr>
          <p:nvPr/>
        </p:nvPicPr>
        <p:blipFill>
          <a:blip r:embed="rId2">
            <a:extLst/>
          </a:blip>
          <a:stretch>
            <a:fillRect/>
          </a:stretch>
        </p:blipFill>
        <p:spPr>
          <a:xfrm>
            <a:off x="533400" y="2825577"/>
            <a:ext cx="2170878" cy="1524001"/>
          </a:xfrm>
          <a:prstGeom prst="rect">
            <a:avLst/>
          </a:prstGeom>
          <a:ln w="12700">
            <a:miter lim="400000"/>
          </a:ln>
        </p:spPr>
      </p:pic>
      <p:pic>
        <p:nvPicPr>
          <p:cNvPr id="187" name="Picture 4" descr="Picture 4"/>
          <p:cNvPicPr>
            <a:picLocks noChangeAspect="1"/>
          </p:cNvPicPr>
          <p:nvPr/>
        </p:nvPicPr>
        <p:blipFill>
          <a:blip r:embed="rId3">
            <a:extLst/>
          </a:blip>
          <a:stretch>
            <a:fillRect/>
          </a:stretch>
        </p:blipFill>
        <p:spPr>
          <a:xfrm>
            <a:off x="3657600" y="2819400"/>
            <a:ext cx="4622800" cy="2971800"/>
          </a:xfrm>
          <a:prstGeom prst="rect">
            <a:avLst/>
          </a:prstGeom>
          <a:ln w="12700">
            <a:miter lim="400000"/>
          </a:ln>
        </p:spPr>
      </p:pic>
      <p:pic>
        <p:nvPicPr>
          <p:cNvPr id="188" name="Picture 9" descr="Picture 9"/>
          <p:cNvPicPr>
            <a:picLocks noChangeAspect="1"/>
          </p:cNvPicPr>
          <p:nvPr/>
        </p:nvPicPr>
        <p:blipFill>
          <a:blip r:embed="rId4">
            <a:extLst/>
          </a:blip>
          <a:stretch>
            <a:fillRect/>
          </a:stretch>
        </p:blipFill>
        <p:spPr>
          <a:xfrm>
            <a:off x="533400" y="1422196"/>
            <a:ext cx="609600" cy="36394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1" name="Title 1"/>
          <p:cNvSpPr txBox="1"/>
          <p:nvPr>
            <p:ph type="title"/>
          </p:nvPr>
        </p:nvSpPr>
        <p:spPr>
          <a:xfrm>
            <a:off x="179511" y="128035"/>
            <a:ext cx="6048674" cy="780686"/>
          </a:xfrm>
          <a:prstGeom prst="rect">
            <a:avLst/>
          </a:prstGeom>
        </p:spPr>
        <p:txBody>
          <a:bodyPr/>
          <a:lstStyle/>
          <a:p>
            <a:pPr/>
            <a:r>
              <a:t>Core Features</a:t>
            </a:r>
          </a:p>
        </p:txBody>
      </p:sp>
      <p:sp>
        <p:nvSpPr>
          <p:cNvPr id="192" name="Content Placeholder 2"/>
          <p:cNvSpPr txBox="1"/>
          <p:nvPr>
            <p:ph type="body" idx="1"/>
          </p:nvPr>
        </p:nvSpPr>
        <p:spPr>
          <a:xfrm>
            <a:off x="457200" y="1484783"/>
            <a:ext cx="8229600" cy="4896546"/>
          </a:xfrm>
          <a:prstGeom prst="rect">
            <a:avLst/>
          </a:prstGeom>
        </p:spPr>
        <p:txBody>
          <a:bodyPr/>
          <a:lstStyle/>
          <a:p>
            <a:pPr algn="l">
              <a:defRPr i="1" sz="1800"/>
            </a:pPr>
          </a:p>
          <a:p>
            <a:pPr algn="l">
              <a:defRPr i="1" sz="1800"/>
            </a:pPr>
          </a:p>
          <a:p>
            <a:pPr algn="l">
              <a:spcBef>
                <a:spcPts val="400"/>
              </a:spcBef>
              <a:defRPr i="1" sz="1800"/>
            </a:pPr>
            <a:r>
              <a:t>Set the pipeline definition as “Pipeline Script” and start creating the code:</a:t>
            </a:r>
          </a:p>
          <a:p>
            <a:pPr algn="l"/>
          </a:p>
          <a:p>
            <a:pPr algn="l"/>
          </a:p>
          <a:p>
            <a:pPr algn="l"/>
          </a:p>
          <a:p>
            <a:pPr algn="l"/>
          </a:p>
          <a:p>
            <a:pPr algn="l">
              <a:spcBef>
                <a:spcPts val="400"/>
              </a:spcBef>
              <a:defRPr i="1" sz="1800"/>
            </a:pPr>
            <a:r>
              <a:t>The code could be like this</a:t>
            </a:r>
          </a:p>
          <a:p>
            <a:pPr lvl="1" algn="l">
              <a:spcBef>
                <a:spcPts val="400"/>
              </a:spcBef>
              <a:defRPr i="1" sz="1800"/>
            </a:pPr>
            <a:r>
              <a:t>node {</a:t>
            </a:r>
          </a:p>
          <a:p>
            <a:pPr lvl="1" algn="l">
              <a:spcBef>
                <a:spcPts val="400"/>
              </a:spcBef>
              <a:defRPr i="1" sz="1800"/>
            </a:pPr>
            <a:r>
              <a:t>//My first test pipeline</a:t>
            </a:r>
          </a:p>
          <a:p>
            <a:pPr lvl="1" algn="l">
              <a:spcBef>
                <a:spcPts val="400"/>
              </a:spcBef>
              <a:defRPr i="1" sz="1800"/>
            </a:pPr>
            <a:r>
              <a:t>echo 'Thanks John Bryce and Automat-IT for giving us a hand :-)'</a:t>
            </a:r>
          </a:p>
          <a:p>
            <a:pPr lvl="1" algn="l">
              <a:spcBef>
                <a:spcPts val="400"/>
              </a:spcBef>
              <a:defRPr i="1" sz="1800"/>
            </a:pPr>
            <a:r>
              <a:t>}</a:t>
            </a:r>
          </a:p>
          <a:p>
            <a:pPr algn="l">
              <a:spcBef>
                <a:spcPts val="400"/>
              </a:spcBef>
              <a:defRPr i="1" sz="1800"/>
            </a:pPr>
            <a:r>
              <a:t>Run the code and see the output. The ”echo” command prints the output in ‘ ’. </a:t>
            </a:r>
          </a:p>
        </p:txBody>
      </p:sp>
      <p:pic>
        <p:nvPicPr>
          <p:cNvPr id="193" name="Picture 5" descr="Picture 5"/>
          <p:cNvPicPr>
            <a:picLocks noChangeAspect="1"/>
          </p:cNvPicPr>
          <p:nvPr/>
        </p:nvPicPr>
        <p:blipFill>
          <a:blip r:embed="rId2">
            <a:extLst/>
          </a:blip>
          <a:stretch>
            <a:fillRect/>
          </a:stretch>
        </p:blipFill>
        <p:spPr>
          <a:xfrm>
            <a:off x="465438" y="1449773"/>
            <a:ext cx="609601" cy="363941"/>
          </a:xfrm>
          <a:prstGeom prst="rect">
            <a:avLst/>
          </a:prstGeom>
          <a:ln w="12700">
            <a:miter lim="400000"/>
          </a:ln>
        </p:spPr>
      </p:pic>
      <p:pic>
        <p:nvPicPr>
          <p:cNvPr id="194" name="Picture 2" descr="Picture 2"/>
          <p:cNvPicPr>
            <a:picLocks noChangeAspect="1"/>
          </p:cNvPicPr>
          <p:nvPr/>
        </p:nvPicPr>
        <p:blipFill>
          <a:blip r:embed="rId3">
            <a:extLst/>
          </a:blip>
          <a:stretch>
            <a:fillRect/>
          </a:stretch>
        </p:blipFill>
        <p:spPr>
          <a:xfrm>
            <a:off x="547129" y="2852920"/>
            <a:ext cx="3491471" cy="1089695"/>
          </a:xfrm>
          <a:prstGeom prst="rect">
            <a:avLst/>
          </a:prstGeom>
          <a:ln w="12700">
            <a:miter lim="400000"/>
          </a:ln>
        </p:spPr>
      </p:pic>
      <p:pic>
        <p:nvPicPr>
          <p:cNvPr id="195" name="Picture 4" descr="Picture 4"/>
          <p:cNvPicPr>
            <a:picLocks noChangeAspect="1"/>
          </p:cNvPicPr>
          <p:nvPr/>
        </p:nvPicPr>
        <p:blipFill>
          <a:blip r:embed="rId4">
            <a:extLst/>
          </a:blip>
          <a:stretch>
            <a:fillRect/>
          </a:stretch>
        </p:blipFill>
        <p:spPr>
          <a:xfrm>
            <a:off x="5142334" y="2667000"/>
            <a:ext cx="2171701" cy="16129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8" name="Title 1"/>
          <p:cNvSpPr txBox="1"/>
          <p:nvPr>
            <p:ph type="title"/>
          </p:nvPr>
        </p:nvSpPr>
        <p:spPr>
          <a:xfrm>
            <a:off x="179511" y="128035"/>
            <a:ext cx="6048674" cy="780686"/>
          </a:xfrm>
          <a:prstGeom prst="rect">
            <a:avLst/>
          </a:prstGeom>
        </p:spPr>
        <p:txBody>
          <a:bodyPr/>
          <a:lstStyle/>
          <a:p>
            <a:pPr/>
            <a:r>
              <a:t>Core Features</a:t>
            </a:r>
          </a:p>
        </p:txBody>
      </p:sp>
      <p:sp>
        <p:nvSpPr>
          <p:cNvPr id="199" name="Content Placeholder 2"/>
          <p:cNvSpPr txBox="1"/>
          <p:nvPr>
            <p:ph type="body" idx="1"/>
          </p:nvPr>
        </p:nvSpPr>
        <p:spPr>
          <a:xfrm>
            <a:off x="457200" y="1484783"/>
            <a:ext cx="8229600" cy="4896546"/>
          </a:xfrm>
          <a:prstGeom prst="rect">
            <a:avLst/>
          </a:prstGeom>
        </p:spPr>
        <p:txBody>
          <a:bodyPr/>
          <a:lstStyle/>
          <a:p>
            <a:pPr marL="342900" indent="-342900" algn="l">
              <a:buSzPct val="100000"/>
              <a:buFont typeface="Arial"/>
              <a:buChar char="•"/>
            </a:pPr>
            <a:r>
              <a:t>The main page provides a summary of the projects</a:t>
            </a:r>
          </a:p>
          <a:p>
            <a:pPr marL="342900" indent="-342900" algn="l">
              <a:buSzPct val="100000"/>
              <a:buFont typeface="Arial"/>
              <a:buChar char="•"/>
            </a:pPr>
            <a:r>
              <a:t>Quick view of What’s building (“No builds in the queue”) </a:t>
            </a:r>
          </a:p>
          <a:p>
            <a:pPr marL="342900" indent="-342900" algn="l">
              <a:buSzPct val="100000"/>
              <a:buFont typeface="Arial"/>
              <a:buChar char="•"/>
            </a:pPr>
            <a:r>
              <a:t>Build Executor Status (both “Idle”)</a:t>
            </a:r>
          </a:p>
          <a:p>
            <a:pPr marL="342900" indent="-342900" algn="l">
              <a:buSzPct val="100000"/>
              <a:buFont typeface="Arial"/>
              <a:buChar char="•"/>
            </a:pPr>
            <a:r>
              <a:t>Status of the projects </a:t>
            </a:r>
          </a:p>
        </p:txBody>
      </p:sp>
      <p:pic>
        <p:nvPicPr>
          <p:cNvPr id="200" name="Picture 4" descr="Picture 4"/>
          <p:cNvPicPr>
            <a:picLocks noChangeAspect="1"/>
          </p:cNvPicPr>
          <p:nvPr/>
        </p:nvPicPr>
        <p:blipFill>
          <a:blip r:embed="rId2">
            <a:extLst/>
          </a:blip>
          <a:stretch>
            <a:fillRect/>
          </a:stretch>
        </p:blipFill>
        <p:spPr>
          <a:xfrm>
            <a:off x="391971" y="3473027"/>
            <a:ext cx="1728929" cy="2699173"/>
          </a:xfrm>
          <a:prstGeom prst="rect">
            <a:avLst/>
          </a:prstGeom>
          <a:ln w="12700">
            <a:miter lim="400000"/>
          </a:ln>
        </p:spPr>
      </p:pic>
      <p:pic>
        <p:nvPicPr>
          <p:cNvPr id="201" name="Picture 5" descr="Picture 5"/>
          <p:cNvPicPr>
            <a:picLocks noChangeAspect="1"/>
          </p:cNvPicPr>
          <p:nvPr/>
        </p:nvPicPr>
        <p:blipFill>
          <a:blip r:embed="rId3">
            <a:extLst/>
          </a:blip>
          <a:stretch>
            <a:fillRect/>
          </a:stretch>
        </p:blipFill>
        <p:spPr>
          <a:xfrm>
            <a:off x="2120900" y="3450795"/>
            <a:ext cx="6705600" cy="1273605"/>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4" name="Title 1"/>
          <p:cNvSpPr txBox="1"/>
          <p:nvPr>
            <p:ph type="title"/>
          </p:nvPr>
        </p:nvSpPr>
        <p:spPr>
          <a:xfrm>
            <a:off x="179511" y="128035"/>
            <a:ext cx="6048674" cy="780686"/>
          </a:xfrm>
          <a:prstGeom prst="rect">
            <a:avLst/>
          </a:prstGeom>
        </p:spPr>
        <p:txBody>
          <a:bodyPr/>
          <a:lstStyle/>
          <a:p>
            <a:pPr/>
            <a:r>
              <a:t>Groovy</a:t>
            </a:r>
          </a:p>
        </p:txBody>
      </p:sp>
      <p:sp>
        <p:nvSpPr>
          <p:cNvPr id="205" name="Content Placeholder 2"/>
          <p:cNvSpPr txBox="1"/>
          <p:nvPr>
            <p:ph type="body" idx="1"/>
          </p:nvPr>
        </p:nvSpPr>
        <p:spPr>
          <a:xfrm>
            <a:off x="457200" y="1484783"/>
            <a:ext cx="8229600" cy="4896546"/>
          </a:xfrm>
          <a:prstGeom prst="rect">
            <a:avLst/>
          </a:prstGeom>
        </p:spPr>
        <p:txBody>
          <a:bodyPr/>
          <a:lstStyle/>
          <a:p>
            <a:pPr algn="l"/>
            <a:r>
              <a:t>The language we used for our first pipeline was Groovy.</a:t>
            </a:r>
          </a:p>
          <a:p>
            <a:pPr algn="l"/>
            <a:r>
              <a:t>Apache Groovy is a Java-syntax-compatible object-oriented programming language for the Java platform. It is both a static and dynamic language with features similar to those of Python, Ruby, Perl, and Smalltalk.</a:t>
            </a:r>
          </a:p>
        </p:txBody>
      </p:sp>
      <p:pic>
        <p:nvPicPr>
          <p:cNvPr id="206" name="Picture 3" descr="Picture 3"/>
          <p:cNvPicPr>
            <a:picLocks noChangeAspect="1"/>
          </p:cNvPicPr>
          <p:nvPr/>
        </p:nvPicPr>
        <p:blipFill>
          <a:blip r:embed="rId2">
            <a:extLst/>
          </a:blip>
          <a:stretch>
            <a:fillRect/>
          </a:stretch>
        </p:blipFill>
        <p:spPr>
          <a:xfrm>
            <a:off x="2971800" y="3352800"/>
            <a:ext cx="5349395" cy="264795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9" name="Title 1"/>
          <p:cNvSpPr txBox="1"/>
          <p:nvPr>
            <p:ph type="title"/>
          </p:nvPr>
        </p:nvSpPr>
        <p:spPr>
          <a:xfrm>
            <a:off x="179511" y="128035"/>
            <a:ext cx="6048674" cy="780686"/>
          </a:xfrm>
          <a:prstGeom prst="rect">
            <a:avLst/>
          </a:prstGeom>
        </p:spPr>
        <p:txBody>
          <a:bodyPr/>
          <a:lstStyle/>
          <a:p>
            <a:pPr/>
            <a:r>
              <a:t>Groovy</a:t>
            </a:r>
          </a:p>
        </p:txBody>
      </p:sp>
      <p:sp>
        <p:nvSpPr>
          <p:cNvPr id="210" name="Content Placeholder 2"/>
          <p:cNvSpPr txBox="1"/>
          <p:nvPr>
            <p:ph type="body" idx="1"/>
          </p:nvPr>
        </p:nvSpPr>
        <p:spPr>
          <a:xfrm>
            <a:off x="457200" y="1484783"/>
            <a:ext cx="8229600" cy="4896546"/>
          </a:xfrm>
          <a:prstGeom prst="rect">
            <a:avLst/>
          </a:prstGeom>
        </p:spPr>
        <p:txBody>
          <a:bodyPr/>
          <a:lstStyle>
            <a:lvl1pPr algn="l"/>
          </a:lstStyle>
          <a:p>
            <a:pPr/>
            <a:r>
              <a:t>It can be used as both a programming language and a scripting language for the Java Platform, is compiled to Java virtual machine (JVM) bytecode, and interoperates seamlessly with other Java code and libraries. Groovy uses a curly-bracket syntax similar to Java's. Groovy supports closures, multiline strings, and expressions embedded in strings. Much of Groovy's power lies in its AST transformations, triggered through annotations.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3" name="Title 1"/>
          <p:cNvSpPr txBox="1"/>
          <p:nvPr>
            <p:ph type="title"/>
          </p:nvPr>
        </p:nvSpPr>
        <p:spPr>
          <a:xfrm>
            <a:off x="179511" y="128035"/>
            <a:ext cx="6048674" cy="780686"/>
          </a:xfrm>
          <a:prstGeom prst="rect">
            <a:avLst/>
          </a:prstGeom>
        </p:spPr>
        <p:txBody>
          <a:bodyPr/>
          <a:lstStyle/>
          <a:p>
            <a:pPr/>
            <a:r>
              <a:t>Groovy VS Java</a:t>
            </a:r>
          </a:p>
        </p:txBody>
      </p:sp>
      <p:sp>
        <p:nvSpPr>
          <p:cNvPr id="214" name="Content Placeholder 2"/>
          <p:cNvSpPr txBox="1"/>
          <p:nvPr>
            <p:ph type="body" idx="1"/>
          </p:nvPr>
        </p:nvSpPr>
        <p:spPr>
          <a:xfrm>
            <a:off x="457200" y="1484783"/>
            <a:ext cx="8229600" cy="4896546"/>
          </a:xfrm>
          <a:prstGeom prst="rect">
            <a:avLst/>
          </a:prstGeom>
        </p:spPr>
        <p:txBody>
          <a:bodyPr/>
          <a:lstStyle/>
          <a:p>
            <a:pPr algn="l"/>
            <a:r>
              <a:t>Apart of being syntax-compatible, the Groove the following odds:</a:t>
            </a:r>
          </a:p>
          <a:p>
            <a:pPr algn="l">
              <a:spcBef>
                <a:spcPts val="500"/>
              </a:spcBef>
              <a:defRPr i="1" sz="2400"/>
            </a:pPr>
            <a:r>
              <a:t>1. Default imports (some of the classes are included by the default, no need to import them initially)</a:t>
            </a:r>
          </a:p>
          <a:p>
            <a:pPr algn="l">
              <a:spcBef>
                <a:spcPts val="500"/>
              </a:spcBef>
              <a:defRPr i="1" sz="2400"/>
            </a:pPr>
            <a:r>
              <a:t>2. Multi-methods (methods are chosen based on the types of the arguments at runtime not during the compilation)</a:t>
            </a:r>
          </a:p>
          <a:p>
            <a:pPr algn="l">
              <a:spcBef>
                <a:spcPts val="500"/>
              </a:spcBef>
              <a:defRPr i="1" sz="2400"/>
            </a:pPr>
            <a:r>
              <a:t>3. Array initializers (int[] array = [1,2,3], not {})</a:t>
            </a:r>
          </a:p>
          <a:p>
            <a:pPr algn="l">
              <a:spcBef>
                <a:spcPts val="500"/>
              </a:spcBef>
              <a:defRPr i="1" sz="2400"/>
            </a:pPr>
            <a:r>
              <a:t>4. Package scope visibility ( In Groovy, omitting a modifier on a field doesn’t result in a package-private field like in Java )</a:t>
            </a:r>
          </a:p>
          <a:p>
            <a:pPr algn="l">
              <a:spcBef>
                <a:spcPts val="500"/>
              </a:spcBef>
              <a:defRPr i="1" sz="2400"/>
            </a:pPr>
            <a:r>
              <a:t>5. Automatic Resource Management blocks ( not supported in Groovy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7" name="Title 1"/>
          <p:cNvSpPr txBox="1"/>
          <p:nvPr>
            <p:ph type="title"/>
          </p:nvPr>
        </p:nvSpPr>
        <p:spPr>
          <a:xfrm>
            <a:off x="179511" y="128035"/>
            <a:ext cx="6048674" cy="780686"/>
          </a:xfrm>
          <a:prstGeom prst="rect">
            <a:avLst/>
          </a:prstGeom>
        </p:spPr>
        <p:txBody>
          <a:bodyPr/>
          <a:lstStyle/>
          <a:p>
            <a:pPr/>
            <a:r>
              <a:t>Groovy VS Java</a:t>
            </a:r>
          </a:p>
        </p:txBody>
      </p:sp>
      <p:sp>
        <p:nvSpPr>
          <p:cNvPr id="218" name="Content Placeholder 2"/>
          <p:cNvSpPr txBox="1"/>
          <p:nvPr>
            <p:ph type="body" idx="1"/>
          </p:nvPr>
        </p:nvSpPr>
        <p:spPr>
          <a:xfrm>
            <a:off x="457200" y="1484783"/>
            <a:ext cx="8229600" cy="4896546"/>
          </a:xfrm>
          <a:prstGeom prst="rect">
            <a:avLst/>
          </a:prstGeom>
        </p:spPr>
        <p:txBody>
          <a:bodyPr/>
          <a:lstStyle/>
          <a:p>
            <a:pPr algn="l" defTabSz="859536">
              <a:spcBef>
                <a:spcPts val="500"/>
              </a:spcBef>
              <a:defRPr i="1" sz="2256"/>
            </a:pPr>
            <a:r>
              <a:t>6. Inner classes (If you absolutely need an inner class, you should make it a static one.)</a:t>
            </a:r>
          </a:p>
          <a:p>
            <a:pPr algn="l" defTabSz="859536">
              <a:spcBef>
                <a:spcPts val="500"/>
              </a:spcBef>
              <a:defRPr i="1" sz="2256"/>
            </a:pPr>
            <a:r>
              <a:t>7. GStrings (As double-quoted string literals are interpreted as GString values, Groovy may fail with compile error or produce subtly different code if a class with String literal containing a dollar character is compiled with Groovy and Java compiler.)</a:t>
            </a:r>
          </a:p>
          <a:p>
            <a:pPr algn="l" defTabSz="859536">
              <a:spcBef>
                <a:spcPts val="500"/>
              </a:spcBef>
              <a:defRPr i="1" sz="2256"/>
            </a:pPr>
            <a:r>
              <a:t>8. String and Character literals (Singly-quoted literals in Groovy are used for String, and double-quoted result in String or GString, depending whether there is interpolation in the literal.)</a:t>
            </a:r>
          </a:p>
          <a:p>
            <a:pPr algn="l" defTabSz="859536">
              <a:spcBef>
                <a:spcPts val="500"/>
              </a:spcBef>
              <a:defRPr i="1" sz="2256"/>
            </a:pPr>
            <a:r>
              <a:t>9. Primitives and wrappers (Because Groovy uses Objects for everything, it </a:t>
            </a:r>
            <a:r>
              <a:rPr u="sng">
                <a:solidFill>
                  <a:srgbClr val="009999"/>
                </a:solidFill>
                <a:uFill>
                  <a:solidFill>
                    <a:srgbClr val="009999"/>
                  </a:solidFill>
                </a:uFill>
                <a:hlinkClick r:id="rId2" invalidUrl="" action="" tgtFrame="" tooltip="" history="1" highlightClick="0" endSnd="0"/>
              </a:rPr>
              <a:t>autowraps</a:t>
            </a:r>
            <a:r>
              <a:t> references to primitives.)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1" name="Title 1"/>
          <p:cNvSpPr txBox="1"/>
          <p:nvPr>
            <p:ph type="title"/>
          </p:nvPr>
        </p:nvSpPr>
        <p:spPr>
          <a:xfrm>
            <a:off x="179511" y="128035"/>
            <a:ext cx="6048674" cy="780686"/>
          </a:xfrm>
          <a:prstGeom prst="rect">
            <a:avLst/>
          </a:prstGeom>
        </p:spPr>
        <p:txBody>
          <a:bodyPr/>
          <a:lstStyle/>
          <a:p>
            <a:pPr/>
            <a:r>
              <a:t>Groovy VS Java</a:t>
            </a:r>
          </a:p>
        </p:txBody>
      </p:sp>
      <p:sp>
        <p:nvSpPr>
          <p:cNvPr id="222" name="Content Placeholder 2"/>
          <p:cNvSpPr txBox="1"/>
          <p:nvPr>
            <p:ph type="body" idx="1"/>
          </p:nvPr>
        </p:nvSpPr>
        <p:spPr>
          <a:xfrm>
            <a:off x="457200" y="1484783"/>
            <a:ext cx="8229600" cy="4896546"/>
          </a:xfrm>
          <a:prstGeom prst="rect">
            <a:avLst/>
          </a:prstGeom>
        </p:spPr>
        <p:txBody>
          <a:bodyPr/>
          <a:lstStyle/>
          <a:p>
            <a:pPr algn="l">
              <a:spcBef>
                <a:spcPts val="500"/>
              </a:spcBef>
              <a:defRPr i="1" sz="2400"/>
            </a:pPr>
            <a:r>
              <a:t>10. Behaviour of == (In Java == means equality of primitive types or identity for objects. In Groovy == translates to a.compareTo(b)==0, if they are Comparable, and a.equals(b) otherwise. To check for identity, there is is. E.g. a.is(b).)</a:t>
            </a:r>
          </a:p>
          <a:p>
            <a:pPr algn="l">
              <a:spcBef>
                <a:spcPts val="500"/>
              </a:spcBef>
              <a:defRPr i="1" sz="2400"/>
            </a:pPr>
            <a:r>
              <a:t>11. Conversions (Groovy expands greatly on automatic widening and narrowing conversions of Java)</a:t>
            </a:r>
          </a:p>
          <a:p>
            <a:pPr algn="l">
              <a:spcBef>
                <a:spcPts val="500"/>
              </a:spcBef>
              <a:defRPr i="1" sz="2400"/>
            </a:pPr>
            <a:r>
              <a:t>12. Extra keywords ( There are a few more keywords in Groovy than in Java. Don’t use them for variable names etc. as, def, in, trait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5" name="Title 1"/>
          <p:cNvSpPr txBox="1"/>
          <p:nvPr>
            <p:ph type="title"/>
          </p:nvPr>
        </p:nvSpPr>
        <p:spPr>
          <a:xfrm>
            <a:off x="179511" y="128035"/>
            <a:ext cx="6048674" cy="780686"/>
          </a:xfrm>
          <a:prstGeom prst="rect">
            <a:avLst/>
          </a:prstGeom>
        </p:spPr>
        <p:txBody>
          <a:bodyPr/>
          <a:lstStyle>
            <a:lvl1pPr defTabSz="886968">
              <a:defRPr sz="3104"/>
            </a:lvl1pPr>
          </a:lstStyle>
          <a:p>
            <a:pPr/>
            <a:r>
              <a:t>Why Jenkins? Plugins flexibility! </a:t>
            </a:r>
          </a:p>
        </p:txBody>
      </p:sp>
      <p:sp>
        <p:nvSpPr>
          <p:cNvPr id="226" name="Content Placeholder 2"/>
          <p:cNvSpPr txBox="1"/>
          <p:nvPr>
            <p:ph type="body" idx="1"/>
          </p:nvPr>
        </p:nvSpPr>
        <p:spPr>
          <a:xfrm>
            <a:off x="457200" y="1484783"/>
            <a:ext cx="8229600" cy="4896546"/>
          </a:xfrm>
          <a:prstGeom prst="rect">
            <a:avLst/>
          </a:prstGeom>
        </p:spPr>
        <p:txBody>
          <a:bodyPr/>
          <a:lstStyle/>
          <a:p>
            <a:pPr marL="342900" indent="-342900" algn="l">
              <a:spcBef>
                <a:spcPts val="500"/>
              </a:spcBef>
              <a:buSzPct val="100000"/>
              <a:buFont typeface="Arial"/>
              <a:buChar char="•"/>
              <a:defRPr sz="2400"/>
            </a:pPr>
            <a:r>
              <a:t>Jenkins is a highly configurable system by itself </a:t>
            </a:r>
          </a:p>
          <a:p>
            <a:pPr marL="342900" indent="-342900" algn="l">
              <a:spcBef>
                <a:spcPts val="500"/>
              </a:spcBef>
              <a:buSzPct val="100000"/>
              <a:buFont typeface="Arial"/>
              <a:buChar char="•"/>
              <a:defRPr sz="2400"/>
            </a:pPr>
            <a:r>
              <a:t>The additional community developed plugins provide even more flexibility </a:t>
            </a:r>
          </a:p>
          <a:p>
            <a:pPr marL="342900" indent="-342900" algn="l">
              <a:spcBef>
                <a:spcPts val="500"/>
              </a:spcBef>
              <a:buSzPct val="100000"/>
              <a:buFont typeface="Arial"/>
              <a:buChar char="•"/>
              <a:defRPr sz="2400"/>
            </a:pPr>
            <a:r>
              <a:t>By combining Jenkins with Ant, Gradle, or other Build Automation tools, the possibilities are limitless </a:t>
            </a:r>
          </a:p>
        </p:txBody>
      </p:sp>
      <p:pic>
        <p:nvPicPr>
          <p:cNvPr id="227" name="Picture 3" descr="Picture 3"/>
          <p:cNvPicPr>
            <a:picLocks noChangeAspect="1"/>
          </p:cNvPicPr>
          <p:nvPr/>
        </p:nvPicPr>
        <p:blipFill>
          <a:blip r:embed="rId2">
            <a:extLst/>
          </a:blip>
          <a:stretch>
            <a:fillRect/>
          </a:stretch>
        </p:blipFill>
        <p:spPr>
          <a:xfrm>
            <a:off x="179511" y="4114800"/>
            <a:ext cx="8825804" cy="12954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TextBox 7"/>
          <p:cNvSpPr txBox="1"/>
          <p:nvPr>
            <p:ph type="sldNum" sz="quarter" idx="2"/>
          </p:nvPr>
        </p:nvSpPr>
        <p:spPr>
          <a:xfrm>
            <a:off x="331964" y="6519863"/>
            <a:ext cx="203025"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1" name="Title 1"/>
          <p:cNvSpPr txBox="1"/>
          <p:nvPr>
            <p:ph type="title"/>
          </p:nvPr>
        </p:nvSpPr>
        <p:spPr>
          <a:xfrm>
            <a:off x="179511" y="128035"/>
            <a:ext cx="6048674" cy="780686"/>
          </a:xfrm>
          <a:prstGeom prst="rect">
            <a:avLst/>
          </a:prstGeom>
        </p:spPr>
        <p:txBody>
          <a:bodyPr/>
          <a:lstStyle/>
          <a:p>
            <a:pPr/>
            <a:r>
              <a:t>Jenkins Introduction</a:t>
            </a:r>
          </a:p>
        </p:txBody>
      </p:sp>
      <p:sp>
        <p:nvSpPr>
          <p:cNvPr id="142" name="Content Placeholder 2"/>
          <p:cNvSpPr txBox="1"/>
          <p:nvPr>
            <p:ph type="body" idx="1"/>
          </p:nvPr>
        </p:nvSpPr>
        <p:spPr>
          <a:xfrm>
            <a:off x="395536" y="1340768"/>
            <a:ext cx="8367463" cy="4907632"/>
          </a:xfrm>
          <a:prstGeom prst="rect">
            <a:avLst/>
          </a:prstGeom>
        </p:spPr>
        <p:txBody>
          <a:bodyPr/>
          <a:lstStyle/>
          <a:p>
            <a:pPr algn="l">
              <a:defRPr sz="2800"/>
            </a:pPr>
            <a:r>
              <a:t>What is Jenkins?</a:t>
            </a:r>
          </a:p>
          <a:p>
            <a:pPr algn="l"/>
          </a:p>
          <a:p>
            <a:pPr algn="just"/>
            <a:r>
              <a:t>	Jenkins is a self-contained, open source automation service which can be used to automate all sorts of tasks related to building, testing, and delivering or deploying software. </a:t>
            </a:r>
          </a:p>
          <a:p>
            <a:pPr algn="just"/>
            <a:r>
              <a:t>	The tool offers a simple way to set up a continuous integration or continuous delivery environment for almost any combination of languages and source code repositories using pipelines (scripts), as well as automating other routine development tasks.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0" name="Title 1"/>
          <p:cNvSpPr txBox="1"/>
          <p:nvPr>
            <p:ph type="title"/>
          </p:nvPr>
        </p:nvSpPr>
        <p:spPr>
          <a:xfrm>
            <a:off x="179511" y="128035"/>
            <a:ext cx="6048674" cy="780686"/>
          </a:xfrm>
          <a:prstGeom prst="rect">
            <a:avLst/>
          </a:prstGeom>
        </p:spPr>
        <p:txBody>
          <a:bodyPr/>
          <a:lstStyle>
            <a:lvl1pPr defTabSz="886968">
              <a:defRPr sz="3104"/>
            </a:lvl1pPr>
          </a:lstStyle>
          <a:p>
            <a:pPr/>
            <a:r>
              <a:t>Why Jenkins? Plugins flexibility! </a:t>
            </a:r>
          </a:p>
        </p:txBody>
      </p:sp>
      <p:sp>
        <p:nvSpPr>
          <p:cNvPr id="231" name="Content Placeholder 2"/>
          <p:cNvSpPr txBox="1"/>
          <p:nvPr>
            <p:ph type="body" idx="1"/>
          </p:nvPr>
        </p:nvSpPr>
        <p:spPr>
          <a:xfrm>
            <a:off x="457200" y="1484783"/>
            <a:ext cx="8229600" cy="4896546"/>
          </a:xfrm>
          <a:prstGeom prst="rect">
            <a:avLst/>
          </a:prstGeom>
        </p:spPr>
        <p:txBody>
          <a:bodyPr/>
          <a:lstStyle/>
          <a:p>
            <a:pPr algn="l">
              <a:defRPr i="1" sz="1800"/>
            </a:pPr>
          </a:p>
          <a:p>
            <a:pPr algn="l">
              <a:defRPr i="1" sz="1800"/>
            </a:pPr>
          </a:p>
          <a:p>
            <a:pPr algn="l">
              <a:spcBef>
                <a:spcPts val="400"/>
              </a:spcBef>
              <a:defRPr i="1" sz="1800"/>
            </a:pPr>
            <a:r>
              <a:t>Go to the Jenkins portal and opt for the </a:t>
            </a:r>
            <a:r>
              <a:rPr sz="1600"/>
              <a:t>“Manage Jenkins” </a:t>
            </a:r>
            <a:r>
              <a:rPr i="0" sz="1600">
                <a:latin typeface="Wingdings"/>
                <a:ea typeface="Wingdings"/>
                <a:cs typeface="Wingdings"/>
                <a:sym typeface="Wingdings"/>
              </a:rPr>
              <a:t> </a:t>
            </a:r>
            <a:r>
              <a:rPr sz="1600"/>
              <a:t>“Manage Plugins”:”Available”:</a:t>
            </a:r>
            <a:endParaRPr sz="1700"/>
          </a:p>
          <a:p>
            <a:pPr algn="l"/>
          </a:p>
          <a:p>
            <a:pPr algn="l"/>
          </a:p>
          <a:p>
            <a:pPr algn="l"/>
          </a:p>
          <a:p>
            <a:pPr algn="l"/>
          </a:p>
          <a:p>
            <a:pPr algn="l"/>
          </a:p>
          <a:p>
            <a:pPr algn="l"/>
          </a:p>
          <a:p>
            <a:pPr algn="l"/>
          </a:p>
          <a:p>
            <a:pPr algn="l">
              <a:spcBef>
                <a:spcPts val="400"/>
              </a:spcBef>
              <a:defRPr i="1" sz="1800"/>
            </a:pPr>
            <a:r>
              <a:t>See over 1600+ plugins within the descriptions to install</a:t>
            </a:r>
          </a:p>
        </p:txBody>
      </p:sp>
      <p:pic>
        <p:nvPicPr>
          <p:cNvPr id="232" name="Picture 9" descr="Picture 9"/>
          <p:cNvPicPr>
            <a:picLocks noChangeAspect="1"/>
          </p:cNvPicPr>
          <p:nvPr/>
        </p:nvPicPr>
        <p:blipFill>
          <a:blip r:embed="rId2">
            <a:extLst/>
          </a:blip>
          <a:stretch>
            <a:fillRect/>
          </a:stretch>
        </p:blipFill>
        <p:spPr>
          <a:xfrm>
            <a:off x="533400" y="1422196"/>
            <a:ext cx="609600" cy="363941"/>
          </a:xfrm>
          <a:prstGeom prst="rect">
            <a:avLst/>
          </a:prstGeom>
          <a:ln w="12700">
            <a:miter lim="400000"/>
          </a:ln>
        </p:spPr>
      </p:pic>
      <p:pic>
        <p:nvPicPr>
          <p:cNvPr id="233" name="Picture 3" descr="Picture 3"/>
          <p:cNvPicPr>
            <a:picLocks noChangeAspect="1"/>
          </p:cNvPicPr>
          <p:nvPr/>
        </p:nvPicPr>
        <p:blipFill>
          <a:blip r:embed="rId3">
            <a:extLst/>
          </a:blip>
          <a:stretch>
            <a:fillRect/>
          </a:stretch>
        </p:blipFill>
        <p:spPr>
          <a:xfrm>
            <a:off x="497105" y="2590800"/>
            <a:ext cx="2474695" cy="2996321"/>
          </a:xfrm>
          <a:prstGeom prst="rect">
            <a:avLst/>
          </a:prstGeom>
          <a:ln w="12700">
            <a:miter lim="400000"/>
          </a:ln>
        </p:spPr>
      </p:pic>
      <p:pic>
        <p:nvPicPr>
          <p:cNvPr id="234" name="Picture 4" descr="Picture 4"/>
          <p:cNvPicPr>
            <a:picLocks noChangeAspect="1"/>
          </p:cNvPicPr>
          <p:nvPr/>
        </p:nvPicPr>
        <p:blipFill>
          <a:blip r:embed="rId4">
            <a:extLst/>
          </a:blip>
          <a:stretch>
            <a:fillRect/>
          </a:stretch>
        </p:blipFill>
        <p:spPr>
          <a:xfrm>
            <a:off x="3657600" y="2736850"/>
            <a:ext cx="4419600" cy="2711627"/>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7" name="Title 1"/>
          <p:cNvSpPr txBox="1"/>
          <p:nvPr>
            <p:ph type="title"/>
          </p:nvPr>
        </p:nvSpPr>
        <p:spPr>
          <a:xfrm>
            <a:off x="179511" y="128035"/>
            <a:ext cx="6048674" cy="780686"/>
          </a:xfrm>
          <a:prstGeom prst="rect">
            <a:avLst/>
          </a:prstGeom>
        </p:spPr>
        <p:txBody>
          <a:bodyPr/>
          <a:lstStyle>
            <a:lvl1pPr defTabSz="886968">
              <a:defRPr sz="3104"/>
            </a:lvl1pPr>
          </a:lstStyle>
          <a:p>
            <a:pPr/>
            <a:r>
              <a:t>Why Jenkins? Plugins flexibility! </a:t>
            </a:r>
          </a:p>
        </p:txBody>
      </p:sp>
      <p:sp>
        <p:nvSpPr>
          <p:cNvPr id="238" name="Content Placeholder 2"/>
          <p:cNvSpPr txBox="1"/>
          <p:nvPr>
            <p:ph type="body" idx="1"/>
          </p:nvPr>
        </p:nvSpPr>
        <p:spPr>
          <a:xfrm>
            <a:off x="457200" y="1484783"/>
            <a:ext cx="8229600" cy="4896546"/>
          </a:xfrm>
          <a:prstGeom prst="rect">
            <a:avLst/>
          </a:prstGeom>
        </p:spPr>
        <p:txBody>
          <a:bodyPr/>
          <a:lstStyle/>
          <a:p>
            <a:pPr algn="l">
              <a:defRPr i="1" sz="1800"/>
            </a:pPr>
          </a:p>
          <a:p>
            <a:pPr algn="l">
              <a:defRPr i="1" sz="1800"/>
            </a:pPr>
          </a:p>
          <a:p>
            <a:pPr algn="l">
              <a:spcBef>
                <a:spcPts val="400"/>
              </a:spcBef>
              <a:defRPr i="1" sz="1800"/>
            </a:pPr>
            <a:r>
              <a:t>Find the “global-build-stats” plugin and install it:</a:t>
            </a:r>
          </a:p>
          <a:p>
            <a:pPr algn="l"/>
          </a:p>
          <a:p>
            <a:pPr algn="l"/>
          </a:p>
          <a:p>
            <a:pPr algn="l"/>
          </a:p>
          <a:p>
            <a:pPr algn="l"/>
          </a:p>
          <a:p>
            <a:pPr algn="l"/>
          </a:p>
          <a:p>
            <a:pPr algn="l"/>
          </a:p>
          <a:p>
            <a:pPr algn="l">
              <a:defRPr i="1" sz="1800"/>
            </a:pPr>
          </a:p>
          <a:p>
            <a:pPr algn="l">
              <a:spcBef>
                <a:spcPts val="400"/>
              </a:spcBef>
              <a:defRPr i="1" sz="1800"/>
            </a:pPr>
            <a:r>
              <a:t>Wait till the Jenkins is restarted</a:t>
            </a:r>
          </a:p>
        </p:txBody>
      </p:sp>
      <p:pic>
        <p:nvPicPr>
          <p:cNvPr id="239" name="Picture 9" descr="Picture 9"/>
          <p:cNvPicPr>
            <a:picLocks noChangeAspect="1"/>
          </p:cNvPicPr>
          <p:nvPr/>
        </p:nvPicPr>
        <p:blipFill>
          <a:blip r:embed="rId2">
            <a:extLst/>
          </a:blip>
          <a:stretch>
            <a:fillRect/>
          </a:stretch>
        </p:blipFill>
        <p:spPr>
          <a:xfrm>
            <a:off x="533400" y="1422196"/>
            <a:ext cx="609600" cy="363941"/>
          </a:xfrm>
          <a:prstGeom prst="rect">
            <a:avLst/>
          </a:prstGeom>
          <a:ln w="12700">
            <a:miter lim="400000"/>
          </a:ln>
        </p:spPr>
      </p:pic>
      <p:pic>
        <p:nvPicPr>
          <p:cNvPr id="240" name="Picture 5" descr="Picture 5"/>
          <p:cNvPicPr>
            <a:picLocks noChangeAspect="1"/>
          </p:cNvPicPr>
          <p:nvPr/>
        </p:nvPicPr>
        <p:blipFill>
          <a:blip r:embed="rId3">
            <a:extLst/>
          </a:blip>
          <a:srcRect l="0" t="9991" r="0" b="30058"/>
          <a:stretch>
            <a:fillRect/>
          </a:stretch>
        </p:blipFill>
        <p:spPr>
          <a:xfrm>
            <a:off x="366923" y="2514600"/>
            <a:ext cx="3443078" cy="457200"/>
          </a:xfrm>
          <a:prstGeom prst="rect">
            <a:avLst/>
          </a:prstGeom>
          <a:ln w="12700">
            <a:miter lim="400000"/>
          </a:ln>
        </p:spPr>
      </p:pic>
      <p:pic>
        <p:nvPicPr>
          <p:cNvPr id="241" name="Picture 6" descr="Picture 6"/>
          <p:cNvPicPr>
            <a:picLocks noChangeAspect="1"/>
          </p:cNvPicPr>
          <p:nvPr/>
        </p:nvPicPr>
        <p:blipFill>
          <a:blip r:embed="rId4">
            <a:extLst/>
          </a:blip>
          <a:stretch>
            <a:fillRect/>
          </a:stretch>
        </p:blipFill>
        <p:spPr>
          <a:xfrm>
            <a:off x="685800" y="2997357"/>
            <a:ext cx="8007350" cy="736443"/>
          </a:xfrm>
          <a:prstGeom prst="rect">
            <a:avLst/>
          </a:prstGeom>
          <a:ln w="12700">
            <a:miter lim="400000"/>
          </a:ln>
        </p:spPr>
      </p:pic>
      <p:pic>
        <p:nvPicPr>
          <p:cNvPr id="242" name="Picture 7" descr="Picture 7"/>
          <p:cNvPicPr>
            <a:picLocks noChangeAspect="1"/>
          </p:cNvPicPr>
          <p:nvPr/>
        </p:nvPicPr>
        <p:blipFill>
          <a:blip r:embed="rId5">
            <a:extLst/>
          </a:blip>
          <a:stretch>
            <a:fillRect/>
          </a:stretch>
        </p:blipFill>
        <p:spPr>
          <a:xfrm>
            <a:off x="234950" y="3657600"/>
            <a:ext cx="8458200" cy="782735"/>
          </a:xfrm>
          <a:prstGeom prst="rect">
            <a:avLst/>
          </a:prstGeom>
          <a:ln w="12700">
            <a:miter lim="400000"/>
          </a:ln>
        </p:spPr>
      </p:pic>
      <p:pic>
        <p:nvPicPr>
          <p:cNvPr id="243" name="Picture 8" descr="Picture 8"/>
          <p:cNvPicPr>
            <a:picLocks noChangeAspect="1"/>
          </p:cNvPicPr>
          <p:nvPr/>
        </p:nvPicPr>
        <p:blipFill>
          <a:blip r:embed="rId6">
            <a:extLst/>
          </a:blip>
          <a:srcRect l="3210" t="16354" r="10102" b="20217"/>
          <a:stretch>
            <a:fillRect/>
          </a:stretch>
        </p:blipFill>
        <p:spPr>
          <a:xfrm>
            <a:off x="685800" y="4495800"/>
            <a:ext cx="5334000" cy="90872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6" name="Title 1"/>
          <p:cNvSpPr txBox="1"/>
          <p:nvPr>
            <p:ph type="title"/>
          </p:nvPr>
        </p:nvSpPr>
        <p:spPr>
          <a:xfrm>
            <a:off x="179511" y="128035"/>
            <a:ext cx="6048674" cy="780686"/>
          </a:xfrm>
          <a:prstGeom prst="rect">
            <a:avLst/>
          </a:prstGeom>
        </p:spPr>
        <p:txBody>
          <a:bodyPr/>
          <a:lstStyle>
            <a:lvl1pPr defTabSz="886968">
              <a:defRPr sz="3104"/>
            </a:lvl1pPr>
          </a:lstStyle>
          <a:p>
            <a:pPr/>
            <a:r>
              <a:t>Why Jenkins? Plugins flexibility! </a:t>
            </a:r>
          </a:p>
        </p:txBody>
      </p:sp>
      <p:sp>
        <p:nvSpPr>
          <p:cNvPr id="247" name="Content Placeholder 2"/>
          <p:cNvSpPr txBox="1"/>
          <p:nvPr>
            <p:ph type="body" idx="1"/>
          </p:nvPr>
        </p:nvSpPr>
        <p:spPr>
          <a:xfrm>
            <a:off x="457200" y="1484783"/>
            <a:ext cx="8229600" cy="4896546"/>
          </a:xfrm>
          <a:prstGeom prst="rect">
            <a:avLst/>
          </a:prstGeom>
        </p:spPr>
        <p:txBody>
          <a:bodyPr/>
          <a:lstStyle/>
          <a:p>
            <a:pPr algn="l">
              <a:defRPr i="1" sz="1800"/>
            </a:pPr>
          </a:p>
          <a:p>
            <a:pPr algn="l">
              <a:defRPr i="1" sz="1800"/>
            </a:pPr>
          </a:p>
          <a:p>
            <a:pPr algn="l">
              <a:spcBef>
                <a:spcPts val="400"/>
              </a:spcBef>
              <a:defRPr i="1" sz="1800"/>
            </a:pPr>
            <a:r>
              <a:t>Go to the Jenkins portal and opt for the </a:t>
            </a:r>
            <a:r>
              <a:rPr sz="1600"/>
              <a:t>“Manage Jenkins” and check the new feature installed:</a:t>
            </a:r>
          </a:p>
          <a:p>
            <a:pPr algn="l"/>
          </a:p>
          <a:p>
            <a:pPr algn="l"/>
          </a:p>
          <a:p>
            <a:pPr algn="l"/>
          </a:p>
          <a:p>
            <a:pPr algn="l"/>
          </a:p>
          <a:p>
            <a:pPr algn="l"/>
          </a:p>
          <a:p>
            <a:pPr algn="l">
              <a:defRPr i="1" sz="1800"/>
            </a:pPr>
          </a:p>
          <a:p>
            <a:pPr algn="l">
              <a:spcBef>
                <a:spcPts val="400"/>
              </a:spcBef>
              <a:defRPr i="1" sz="1800"/>
            </a:pPr>
            <a:r>
              <a:t>The same easy way we could adapt the Jenkins to cope with any demands we may have desired. Flexibility!</a:t>
            </a:r>
          </a:p>
        </p:txBody>
      </p:sp>
      <p:pic>
        <p:nvPicPr>
          <p:cNvPr id="248" name="Picture 9" descr="Picture 9"/>
          <p:cNvPicPr>
            <a:picLocks noChangeAspect="1"/>
          </p:cNvPicPr>
          <p:nvPr/>
        </p:nvPicPr>
        <p:blipFill>
          <a:blip r:embed="rId2">
            <a:extLst/>
          </a:blip>
          <a:stretch>
            <a:fillRect/>
          </a:stretch>
        </p:blipFill>
        <p:spPr>
          <a:xfrm>
            <a:off x="533400" y="1422196"/>
            <a:ext cx="609600" cy="363941"/>
          </a:xfrm>
          <a:prstGeom prst="rect">
            <a:avLst/>
          </a:prstGeom>
          <a:ln w="12700">
            <a:miter lim="400000"/>
          </a:ln>
        </p:spPr>
      </p:pic>
      <p:pic>
        <p:nvPicPr>
          <p:cNvPr id="249" name="Picture 3" descr="Picture 3"/>
          <p:cNvPicPr>
            <a:picLocks noChangeAspect="1"/>
          </p:cNvPicPr>
          <p:nvPr/>
        </p:nvPicPr>
        <p:blipFill>
          <a:blip r:embed="rId3">
            <a:extLst/>
          </a:blip>
          <a:srcRect l="0" t="0" r="7047" b="0"/>
          <a:stretch>
            <a:fillRect/>
          </a:stretch>
        </p:blipFill>
        <p:spPr>
          <a:xfrm>
            <a:off x="457199" y="2844212"/>
            <a:ext cx="5595553" cy="210878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2" name="Title 1"/>
          <p:cNvSpPr txBox="1"/>
          <p:nvPr>
            <p:ph type="title"/>
          </p:nvPr>
        </p:nvSpPr>
        <p:spPr>
          <a:xfrm>
            <a:off x="179511" y="128035"/>
            <a:ext cx="6048674" cy="780686"/>
          </a:xfrm>
          <a:prstGeom prst="rect">
            <a:avLst/>
          </a:prstGeom>
        </p:spPr>
        <p:txBody>
          <a:bodyPr/>
          <a:lstStyle>
            <a:lvl1pPr defTabSz="886968">
              <a:defRPr sz="3104"/>
            </a:lvl1pPr>
          </a:lstStyle>
          <a:p>
            <a:pPr/>
            <a:r>
              <a:t>Why Jenkins? Plugins flexibility! </a:t>
            </a:r>
          </a:p>
        </p:txBody>
      </p:sp>
      <p:sp>
        <p:nvSpPr>
          <p:cNvPr id="253" name="Content Placeholder 2"/>
          <p:cNvSpPr txBox="1"/>
          <p:nvPr>
            <p:ph type="body" idx="1"/>
          </p:nvPr>
        </p:nvSpPr>
        <p:spPr>
          <a:xfrm>
            <a:off x="457200" y="1484783"/>
            <a:ext cx="8229600" cy="4896546"/>
          </a:xfrm>
          <a:prstGeom prst="rect">
            <a:avLst/>
          </a:prstGeom>
        </p:spPr>
        <p:txBody>
          <a:bodyPr/>
          <a:lstStyle/>
          <a:p>
            <a:pPr algn="l">
              <a:defRPr i="1" sz="1800"/>
            </a:pPr>
          </a:p>
          <a:p>
            <a:pPr algn="l">
              <a:defRPr i="1" sz="1800"/>
            </a:pPr>
          </a:p>
          <a:p>
            <a:pPr algn="l">
              <a:spcBef>
                <a:spcPts val="400"/>
              </a:spcBef>
              <a:defRPr i="1" sz="1800"/>
            </a:pPr>
            <a:r>
              <a:t>Now please install the “BlueOcean UI Plugin”:</a:t>
            </a:r>
          </a:p>
          <a:p>
            <a:pPr algn="l">
              <a:defRPr i="1" sz="1800"/>
            </a:pPr>
          </a:p>
          <a:p>
            <a:pPr algn="l">
              <a:defRPr i="1" sz="1800"/>
            </a:pPr>
          </a:p>
          <a:p>
            <a:pPr algn="l"/>
          </a:p>
          <a:p>
            <a:pPr algn="l"/>
          </a:p>
          <a:p>
            <a:pPr algn="l"/>
          </a:p>
          <a:p>
            <a:pPr algn="l">
              <a:defRPr i="1" sz="1800"/>
            </a:pPr>
          </a:p>
          <a:p>
            <a:pPr algn="l">
              <a:defRPr i="1" sz="1800"/>
            </a:pPr>
          </a:p>
          <a:p>
            <a:pPr algn="l">
              <a:spcBef>
                <a:spcPts val="400"/>
              </a:spcBef>
              <a:defRPr i="1" sz="1800"/>
            </a:pPr>
            <a:r>
              <a:t>You would see a lot of the plugins to be installed. No worries, those are dependency plugins.</a:t>
            </a:r>
          </a:p>
        </p:txBody>
      </p:sp>
      <p:pic>
        <p:nvPicPr>
          <p:cNvPr id="254" name="Picture 9" descr="Picture 9"/>
          <p:cNvPicPr>
            <a:picLocks noChangeAspect="1"/>
          </p:cNvPicPr>
          <p:nvPr/>
        </p:nvPicPr>
        <p:blipFill>
          <a:blip r:embed="rId2">
            <a:extLst/>
          </a:blip>
          <a:stretch>
            <a:fillRect/>
          </a:stretch>
        </p:blipFill>
        <p:spPr>
          <a:xfrm>
            <a:off x="533400" y="1422196"/>
            <a:ext cx="609600" cy="363941"/>
          </a:xfrm>
          <a:prstGeom prst="rect">
            <a:avLst/>
          </a:prstGeom>
          <a:ln w="12700">
            <a:miter lim="400000"/>
          </a:ln>
        </p:spPr>
      </p:pic>
      <p:pic>
        <p:nvPicPr>
          <p:cNvPr id="255" name="Picture 4" descr="Picture 4"/>
          <p:cNvPicPr>
            <a:picLocks noChangeAspect="1"/>
          </p:cNvPicPr>
          <p:nvPr/>
        </p:nvPicPr>
        <p:blipFill>
          <a:blip r:embed="rId3">
            <a:extLst/>
          </a:blip>
          <a:stretch>
            <a:fillRect/>
          </a:stretch>
        </p:blipFill>
        <p:spPr>
          <a:xfrm>
            <a:off x="609598" y="2667000"/>
            <a:ext cx="7126178" cy="19812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8" name="Title 1"/>
          <p:cNvSpPr txBox="1"/>
          <p:nvPr>
            <p:ph type="title"/>
          </p:nvPr>
        </p:nvSpPr>
        <p:spPr>
          <a:xfrm>
            <a:off x="179511" y="128035"/>
            <a:ext cx="6048674" cy="780686"/>
          </a:xfrm>
          <a:prstGeom prst="rect">
            <a:avLst/>
          </a:prstGeom>
        </p:spPr>
        <p:txBody>
          <a:bodyPr/>
          <a:lstStyle/>
          <a:p>
            <a:pPr/>
            <a:r>
              <a:t>Plugins: Blue Ocean UI plugin</a:t>
            </a:r>
          </a:p>
        </p:txBody>
      </p:sp>
      <p:sp>
        <p:nvSpPr>
          <p:cNvPr id="259" name="Content Placeholder 2"/>
          <p:cNvSpPr txBox="1"/>
          <p:nvPr>
            <p:ph type="body" idx="1"/>
          </p:nvPr>
        </p:nvSpPr>
        <p:spPr>
          <a:xfrm>
            <a:off x="457200" y="1484783"/>
            <a:ext cx="8229600" cy="4896546"/>
          </a:xfrm>
          <a:prstGeom prst="rect">
            <a:avLst/>
          </a:prstGeom>
        </p:spPr>
        <p:txBody>
          <a:bodyPr/>
          <a:lstStyle/>
          <a:p>
            <a:pPr algn="l">
              <a:spcBef>
                <a:spcPts val="400"/>
              </a:spcBef>
              <a:defRPr sz="2000"/>
            </a:pPr>
            <a:r>
              <a:t>Sophisticated visualizations of CD pipelines, allowing for fast and intuitive comprehension of software pipeline status.</a:t>
            </a:r>
          </a:p>
          <a:p>
            <a:pPr algn="l">
              <a:spcBef>
                <a:spcPts val="400"/>
              </a:spcBef>
              <a:defRPr sz="2000"/>
            </a:pPr>
            <a:r>
              <a:t>Pipeline editor that makes automating CD pipelines approachable by guiding the user through an intuitive and visual process to create a pipeline.</a:t>
            </a:r>
          </a:p>
          <a:p>
            <a:pPr algn="l">
              <a:spcBef>
                <a:spcPts val="400"/>
              </a:spcBef>
              <a:defRPr sz="2000"/>
            </a:pPr>
            <a:r>
              <a:t>Personalization of the Jenkins UI to suit the role-based needs of each member of the DevOps team.</a:t>
            </a:r>
          </a:p>
          <a:p>
            <a:pPr algn="l">
              <a:spcBef>
                <a:spcPts val="400"/>
              </a:spcBef>
              <a:defRPr sz="2000"/>
            </a:pPr>
            <a:r>
              <a:t>Pinpoint precision when intervention is needed and/or issues arise. The Blue Ocean UI shows where in the pipeline attention is needed, facilitating exception handling and increasing productivity.</a:t>
            </a:r>
          </a:p>
          <a:p>
            <a:pPr algn="l">
              <a:spcBef>
                <a:spcPts val="400"/>
              </a:spcBef>
              <a:defRPr sz="2000"/>
            </a:pPr>
            <a:r>
              <a:t>Native integration for branch and pull requests </a:t>
            </a:r>
          </a:p>
          <a:p>
            <a:pPr algn="l">
              <a:spcBef>
                <a:spcPts val="400"/>
              </a:spcBef>
              <a:defRPr sz="2000"/>
            </a:pPr>
            <a:r>
              <a:t>enables maximum developer productivity when </a:t>
            </a:r>
          </a:p>
          <a:p>
            <a:pPr algn="l">
              <a:spcBef>
                <a:spcPts val="400"/>
              </a:spcBef>
              <a:defRPr sz="2000"/>
            </a:pPr>
            <a:r>
              <a:t>collaborating on code with others in GitHub </a:t>
            </a:r>
          </a:p>
          <a:p>
            <a:pPr algn="l">
              <a:spcBef>
                <a:spcPts val="400"/>
              </a:spcBef>
              <a:defRPr sz="2000"/>
            </a:pPr>
            <a:r>
              <a:t>and Bitbucket.</a:t>
            </a:r>
          </a:p>
        </p:txBody>
      </p:sp>
      <p:pic>
        <p:nvPicPr>
          <p:cNvPr id="260" name="Picture 3" descr="Picture 3"/>
          <p:cNvPicPr>
            <a:picLocks noChangeAspect="1"/>
          </p:cNvPicPr>
          <p:nvPr/>
        </p:nvPicPr>
        <p:blipFill>
          <a:blip r:embed="rId2">
            <a:extLst/>
          </a:blip>
          <a:stretch>
            <a:fillRect/>
          </a:stretch>
        </p:blipFill>
        <p:spPr>
          <a:xfrm>
            <a:off x="6096000" y="4495800"/>
            <a:ext cx="2458617" cy="1610153"/>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3" name="Title 1"/>
          <p:cNvSpPr txBox="1"/>
          <p:nvPr>
            <p:ph type="title"/>
          </p:nvPr>
        </p:nvSpPr>
        <p:spPr>
          <a:xfrm>
            <a:off x="179511" y="128035"/>
            <a:ext cx="6048674" cy="780686"/>
          </a:xfrm>
          <a:prstGeom prst="rect">
            <a:avLst/>
          </a:prstGeom>
        </p:spPr>
        <p:txBody>
          <a:bodyPr/>
          <a:lstStyle/>
          <a:p>
            <a:pPr/>
            <a:r>
              <a:t>Plugins: Blue Ocean UI plugin</a:t>
            </a:r>
          </a:p>
        </p:txBody>
      </p:sp>
      <p:sp>
        <p:nvSpPr>
          <p:cNvPr id="264" name="Content Placeholder 2"/>
          <p:cNvSpPr txBox="1"/>
          <p:nvPr>
            <p:ph type="body" idx="1"/>
          </p:nvPr>
        </p:nvSpPr>
        <p:spPr>
          <a:xfrm>
            <a:off x="457200" y="1484783"/>
            <a:ext cx="8229600" cy="4896546"/>
          </a:xfrm>
          <a:prstGeom prst="rect">
            <a:avLst/>
          </a:prstGeom>
        </p:spPr>
        <p:txBody>
          <a:bodyPr/>
          <a:lstStyle/>
          <a:p>
            <a:pPr algn="l" defTabSz="886968">
              <a:spcBef>
                <a:spcPts val="500"/>
              </a:spcBef>
              <a:defRPr i="1" sz="1746"/>
            </a:pPr>
          </a:p>
          <a:p>
            <a:pPr algn="l" defTabSz="886968">
              <a:spcBef>
                <a:spcPts val="400"/>
              </a:spcBef>
              <a:defRPr i="1" sz="1746"/>
            </a:pPr>
            <a:r>
              <a:t>We could see the new Blue Ocean item on the main menu and the previous job output:</a:t>
            </a:r>
          </a:p>
          <a:p>
            <a:pPr algn="l" defTabSz="886968">
              <a:spcBef>
                <a:spcPts val="500"/>
              </a:spcBef>
              <a:defRPr i="1" sz="1746"/>
            </a:pPr>
          </a:p>
          <a:p>
            <a:pPr algn="l" defTabSz="886968">
              <a:spcBef>
                <a:spcPts val="500"/>
              </a:spcBef>
              <a:defRPr i="1" sz="1746"/>
            </a:pPr>
          </a:p>
          <a:p>
            <a:pPr algn="l" defTabSz="886968">
              <a:spcBef>
                <a:spcPts val="500"/>
              </a:spcBef>
              <a:defRPr i="1" sz="1746"/>
            </a:pPr>
          </a:p>
          <a:p>
            <a:pPr algn="l" defTabSz="886968">
              <a:spcBef>
                <a:spcPts val="500"/>
              </a:spcBef>
              <a:defRPr sz="2425"/>
            </a:pPr>
          </a:p>
          <a:p>
            <a:pPr algn="l" defTabSz="886968">
              <a:spcBef>
                <a:spcPts val="500"/>
              </a:spcBef>
              <a:defRPr sz="2425"/>
            </a:pPr>
          </a:p>
          <a:p>
            <a:pPr algn="l" defTabSz="886968">
              <a:spcBef>
                <a:spcPts val="500"/>
              </a:spcBef>
              <a:defRPr sz="2425"/>
            </a:pPr>
          </a:p>
          <a:p>
            <a:pPr algn="l" defTabSz="886968">
              <a:spcBef>
                <a:spcPts val="500"/>
              </a:spcBef>
              <a:defRPr i="1" sz="1746"/>
            </a:pPr>
          </a:p>
          <a:p>
            <a:pPr algn="l" defTabSz="886968">
              <a:spcBef>
                <a:spcPts val="500"/>
              </a:spcBef>
              <a:defRPr i="1" sz="1746"/>
            </a:pPr>
          </a:p>
          <a:p>
            <a:pPr algn="l" defTabSz="886968">
              <a:spcBef>
                <a:spcPts val="500"/>
              </a:spcBef>
              <a:defRPr i="1" sz="1746"/>
            </a:pPr>
          </a:p>
          <a:p>
            <a:pPr algn="l" defTabSz="886968">
              <a:spcBef>
                <a:spcPts val="500"/>
              </a:spcBef>
              <a:defRPr i="1" sz="1746"/>
            </a:pPr>
          </a:p>
          <a:p>
            <a:pPr algn="l" defTabSz="886968">
              <a:spcBef>
                <a:spcPts val="400"/>
              </a:spcBef>
              <a:defRPr i="1" sz="1746"/>
            </a:pPr>
            <a:r>
              <a:t>Have it a try and see the new interface and pipeline creation/launch wizard</a:t>
            </a:r>
          </a:p>
        </p:txBody>
      </p:sp>
      <p:pic>
        <p:nvPicPr>
          <p:cNvPr id="265" name="Picture 9" descr="Picture 9"/>
          <p:cNvPicPr>
            <a:picLocks noChangeAspect="1"/>
          </p:cNvPicPr>
          <p:nvPr/>
        </p:nvPicPr>
        <p:blipFill>
          <a:blip r:embed="rId2">
            <a:extLst/>
          </a:blip>
          <a:stretch>
            <a:fillRect/>
          </a:stretch>
        </p:blipFill>
        <p:spPr>
          <a:xfrm>
            <a:off x="533400" y="1422196"/>
            <a:ext cx="609600" cy="363941"/>
          </a:xfrm>
          <a:prstGeom prst="rect">
            <a:avLst/>
          </a:prstGeom>
          <a:ln w="12700">
            <a:miter lim="400000"/>
          </a:ln>
        </p:spPr>
      </p:pic>
      <p:pic>
        <p:nvPicPr>
          <p:cNvPr id="266" name="Picture 3" descr="Picture 3"/>
          <p:cNvPicPr>
            <a:picLocks noChangeAspect="1"/>
          </p:cNvPicPr>
          <p:nvPr/>
        </p:nvPicPr>
        <p:blipFill>
          <a:blip r:embed="rId3">
            <a:extLst/>
          </a:blip>
          <a:srcRect l="0" t="0" r="21200" b="12264"/>
          <a:stretch>
            <a:fillRect/>
          </a:stretch>
        </p:blipFill>
        <p:spPr>
          <a:xfrm>
            <a:off x="566057" y="2285999"/>
            <a:ext cx="2071467" cy="2933702"/>
          </a:xfrm>
          <a:prstGeom prst="rect">
            <a:avLst/>
          </a:prstGeom>
          <a:ln w="12700">
            <a:miter lim="400000"/>
          </a:ln>
        </p:spPr>
      </p:pic>
      <p:pic>
        <p:nvPicPr>
          <p:cNvPr id="267" name="Picture 5" descr="Picture 5"/>
          <p:cNvPicPr>
            <a:picLocks noChangeAspect="1"/>
          </p:cNvPicPr>
          <p:nvPr/>
        </p:nvPicPr>
        <p:blipFill>
          <a:blip r:embed="rId4">
            <a:extLst/>
          </a:blip>
          <a:stretch>
            <a:fillRect/>
          </a:stretch>
        </p:blipFill>
        <p:spPr>
          <a:xfrm>
            <a:off x="2895600" y="2284949"/>
            <a:ext cx="5646890" cy="1601252"/>
          </a:xfrm>
          <a:prstGeom prst="rect">
            <a:avLst/>
          </a:prstGeom>
          <a:ln w="12700">
            <a:miter lim="400000"/>
          </a:ln>
        </p:spPr>
      </p:pic>
      <p:pic>
        <p:nvPicPr>
          <p:cNvPr id="268" name="Picture 6" descr="Picture 6"/>
          <p:cNvPicPr>
            <a:picLocks noChangeAspect="1"/>
          </p:cNvPicPr>
          <p:nvPr/>
        </p:nvPicPr>
        <p:blipFill>
          <a:blip r:embed="rId5">
            <a:extLst/>
          </a:blip>
          <a:srcRect l="0" t="3750" r="4755" b="6250"/>
          <a:stretch>
            <a:fillRect/>
          </a:stretch>
        </p:blipFill>
        <p:spPr>
          <a:xfrm>
            <a:off x="2971799" y="3933056"/>
            <a:ext cx="4069978" cy="182880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1" name="Title 1"/>
          <p:cNvSpPr txBox="1"/>
          <p:nvPr>
            <p:ph type="title"/>
          </p:nvPr>
        </p:nvSpPr>
        <p:spPr>
          <a:xfrm>
            <a:off x="179511" y="128035"/>
            <a:ext cx="6048674" cy="780686"/>
          </a:xfrm>
          <a:prstGeom prst="rect">
            <a:avLst/>
          </a:prstGeom>
        </p:spPr>
        <p:txBody>
          <a:bodyPr/>
          <a:lstStyle/>
          <a:p>
            <a:pPr/>
            <a:r>
              <a:t>Plugins: Code Repository - Git </a:t>
            </a:r>
          </a:p>
        </p:txBody>
      </p:sp>
      <p:sp>
        <p:nvSpPr>
          <p:cNvPr id="272" name="Content Placeholder 2"/>
          <p:cNvSpPr txBox="1"/>
          <p:nvPr>
            <p:ph type="body" idx="1"/>
          </p:nvPr>
        </p:nvSpPr>
        <p:spPr>
          <a:xfrm>
            <a:off x="457200" y="1484783"/>
            <a:ext cx="8229600" cy="4896546"/>
          </a:xfrm>
          <a:prstGeom prst="rect">
            <a:avLst/>
          </a:prstGeom>
        </p:spPr>
        <p:txBody>
          <a:bodyPr/>
          <a:lstStyle/>
          <a:p>
            <a:pPr algn="just">
              <a:spcBef>
                <a:spcPts val="500"/>
              </a:spcBef>
              <a:defRPr sz="2400"/>
            </a:pPr>
            <a:r>
              <a:t>Git is a version control system created by Linus Torvalds in 2005 for development of the Linux kernel, having multiple advantages over the other systems available, it stores file changes more efficiently and ensures file integrity better.</a:t>
            </a:r>
          </a:p>
          <a:p>
            <a:pPr algn="just">
              <a:defRPr sz="2400"/>
            </a:pPr>
          </a:p>
          <a:p>
            <a:pPr marL="342900" indent="-342900" algn="l">
              <a:buSzPct val="100000"/>
              <a:buFont typeface="Arial"/>
              <a:buChar char="•"/>
            </a:pPr>
            <a:r>
              <a:t>Local projects directory- files.</a:t>
            </a:r>
          </a:p>
          <a:p>
            <a:pPr marL="342900" indent="-342900" algn="l">
              <a:buSzPct val="100000"/>
              <a:buFont typeface="Arial"/>
              <a:buChar char="•"/>
            </a:pPr>
            <a:r>
              <a:t>Single “.git” directory.</a:t>
            </a:r>
          </a:p>
          <a:p>
            <a:pPr marL="342900" indent="-342900" algn="l">
              <a:buSzPct val="100000"/>
              <a:buFont typeface="Arial"/>
              <a:buChar char="•"/>
            </a:pPr>
            <a:r>
              <a:t>To review the basic thigs, please follow our GIT course</a:t>
            </a:r>
          </a:p>
        </p:txBody>
      </p:sp>
      <p:pic>
        <p:nvPicPr>
          <p:cNvPr id="273" name="Picture 3" descr="Picture 3"/>
          <p:cNvPicPr>
            <a:picLocks noChangeAspect="1"/>
          </p:cNvPicPr>
          <p:nvPr/>
        </p:nvPicPr>
        <p:blipFill>
          <a:blip r:embed="rId2">
            <a:extLst/>
          </a:blip>
          <a:stretch>
            <a:fillRect/>
          </a:stretch>
        </p:blipFill>
        <p:spPr>
          <a:xfrm>
            <a:off x="4051515" y="5181600"/>
            <a:ext cx="1040970" cy="104097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6" name="Title 1"/>
          <p:cNvSpPr txBox="1"/>
          <p:nvPr>
            <p:ph type="title"/>
          </p:nvPr>
        </p:nvSpPr>
        <p:spPr>
          <a:xfrm>
            <a:off x="179511" y="128035"/>
            <a:ext cx="6048674" cy="780686"/>
          </a:xfrm>
          <a:prstGeom prst="rect">
            <a:avLst/>
          </a:prstGeom>
        </p:spPr>
        <p:txBody>
          <a:bodyPr/>
          <a:lstStyle/>
          <a:p>
            <a:pPr/>
            <a:r>
              <a:t>Plugins: GitHub plugin</a:t>
            </a:r>
          </a:p>
        </p:txBody>
      </p:sp>
      <p:sp>
        <p:nvSpPr>
          <p:cNvPr id="277" name="Content Placeholder 2"/>
          <p:cNvSpPr txBox="1"/>
          <p:nvPr>
            <p:ph type="body" idx="1"/>
          </p:nvPr>
        </p:nvSpPr>
        <p:spPr>
          <a:xfrm>
            <a:off x="457200" y="1484783"/>
            <a:ext cx="8229600" cy="4896546"/>
          </a:xfrm>
          <a:prstGeom prst="rect">
            <a:avLst/>
          </a:prstGeom>
        </p:spPr>
        <p:txBody>
          <a:bodyPr/>
          <a:lstStyle/>
          <a:p>
            <a:pPr marL="342900" indent="-342900" algn="l">
              <a:spcBef>
                <a:spcPts val="500"/>
              </a:spcBef>
              <a:buSzPct val="100000"/>
              <a:buFont typeface="Arial"/>
              <a:buChar char="•"/>
              <a:defRPr sz="2400"/>
            </a:pPr>
            <a:r>
              <a:t>Create hyperlinks between your Jenkins projects and GitHub</a:t>
            </a:r>
          </a:p>
          <a:p>
            <a:pPr marL="342900" indent="-342900" algn="l">
              <a:spcBef>
                <a:spcPts val="500"/>
              </a:spcBef>
              <a:buSzPct val="100000"/>
              <a:buFont typeface="Arial"/>
              <a:buChar char="•"/>
              <a:defRPr sz="2400"/>
            </a:pPr>
            <a:r>
              <a:t>Trigger a job when you push to the repository by froking HTTP POSTs from post-receive hook and optionally auto-managing the hook setup.</a:t>
            </a:r>
          </a:p>
          <a:p>
            <a:pPr marL="342900" indent="-342900" algn="l">
              <a:spcBef>
                <a:spcPts val="500"/>
              </a:spcBef>
              <a:buSzPct val="100000"/>
              <a:buFont typeface="Arial"/>
              <a:buChar char="•"/>
              <a:defRPr sz="2400"/>
            </a:pPr>
            <a:r>
              <a:t>Report build status result back to github as </a:t>
            </a:r>
            <a:r>
              <a:rPr u="sng">
                <a:solidFill>
                  <a:srgbClr val="009999"/>
                </a:solidFill>
                <a:uFill>
                  <a:solidFill>
                    <a:srgbClr val="009999"/>
                  </a:solidFill>
                </a:uFill>
                <a:hlinkClick r:id="rId2" invalidUrl="" action="" tgtFrame="" tooltip="" history="1" highlightClick="0" endSnd="0"/>
              </a:rPr>
              <a:t>Commit Status</a:t>
            </a:r>
            <a:r>
              <a:t> (</a:t>
            </a:r>
            <a:r>
              <a:rPr u="sng">
                <a:solidFill>
                  <a:srgbClr val="009999"/>
                </a:solidFill>
                <a:uFill>
                  <a:solidFill>
                    <a:srgbClr val="009999"/>
                  </a:solidFill>
                </a:uFill>
                <a:hlinkClick r:id="rId3" invalidUrl="" action="" tgtFrame="" tooltip="" history="1" highlightClick="0" endSnd="0"/>
              </a:rPr>
              <a:t>documented on SO</a:t>
            </a:r>
            <a:r>
              <a:t>)</a:t>
            </a:r>
          </a:p>
          <a:p>
            <a:pPr marL="342900" indent="-342900" algn="l">
              <a:spcBef>
                <a:spcPts val="500"/>
              </a:spcBef>
              <a:buSzPct val="100000"/>
              <a:buFont typeface="Arial"/>
              <a:buChar char="•"/>
              <a:defRPr sz="2400"/>
            </a:pPr>
            <a:r>
              <a:t>Base features for other plugins</a:t>
            </a:r>
          </a:p>
        </p:txBody>
      </p:sp>
      <p:pic>
        <p:nvPicPr>
          <p:cNvPr id="278" name="Picture 5" descr="Picture 5"/>
          <p:cNvPicPr>
            <a:picLocks noChangeAspect="1"/>
          </p:cNvPicPr>
          <p:nvPr/>
        </p:nvPicPr>
        <p:blipFill>
          <a:blip r:embed="rId4">
            <a:extLst/>
          </a:blip>
          <a:stretch>
            <a:fillRect/>
          </a:stretch>
        </p:blipFill>
        <p:spPr>
          <a:xfrm>
            <a:off x="5092700" y="4724400"/>
            <a:ext cx="3606800" cy="14732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1" name="Title 1"/>
          <p:cNvSpPr txBox="1"/>
          <p:nvPr>
            <p:ph type="title"/>
          </p:nvPr>
        </p:nvSpPr>
        <p:spPr>
          <a:xfrm>
            <a:off x="179511" y="128035"/>
            <a:ext cx="6048674" cy="780686"/>
          </a:xfrm>
          <a:prstGeom prst="rect">
            <a:avLst/>
          </a:prstGeom>
        </p:spPr>
        <p:txBody>
          <a:bodyPr/>
          <a:lstStyle/>
          <a:p>
            <a:pPr/>
            <a:r>
              <a:t>Plugins: GitHub plugin</a:t>
            </a:r>
          </a:p>
        </p:txBody>
      </p:sp>
      <p:sp>
        <p:nvSpPr>
          <p:cNvPr id="282" name="Content Placeholder 2"/>
          <p:cNvSpPr txBox="1"/>
          <p:nvPr>
            <p:ph type="body" idx="1"/>
          </p:nvPr>
        </p:nvSpPr>
        <p:spPr>
          <a:xfrm>
            <a:off x="457200" y="1484783"/>
            <a:ext cx="8229600" cy="4896546"/>
          </a:xfrm>
          <a:prstGeom prst="rect">
            <a:avLst/>
          </a:prstGeom>
        </p:spPr>
        <p:txBody>
          <a:bodyPr/>
          <a:lstStyle/>
          <a:p>
            <a:pPr algn="l">
              <a:defRPr i="1" sz="1800"/>
            </a:pPr>
          </a:p>
          <a:p>
            <a:pPr algn="l">
              <a:spcBef>
                <a:spcPts val="400"/>
              </a:spcBef>
              <a:defRPr i="1" sz="1800"/>
            </a:pPr>
            <a:r>
              <a:t>The crucial thing about the plugins is that you could drill down the plugin details out of the Jenkins and see the full description with usage:</a:t>
            </a:r>
          </a:p>
        </p:txBody>
      </p:sp>
      <p:pic>
        <p:nvPicPr>
          <p:cNvPr id="283" name="Picture 9" descr="Picture 9"/>
          <p:cNvPicPr>
            <a:picLocks noChangeAspect="1"/>
          </p:cNvPicPr>
          <p:nvPr/>
        </p:nvPicPr>
        <p:blipFill>
          <a:blip r:embed="rId2">
            <a:extLst/>
          </a:blip>
          <a:stretch>
            <a:fillRect/>
          </a:stretch>
        </p:blipFill>
        <p:spPr>
          <a:xfrm>
            <a:off x="533400" y="1422196"/>
            <a:ext cx="609600" cy="363941"/>
          </a:xfrm>
          <a:prstGeom prst="rect">
            <a:avLst/>
          </a:prstGeom>
          <a:ln w="12700">
            <a:miter lim="400000"/>
          </a:ln>
        </p:spPr>
      </p:pic>
      <p:pic>
        <p:nvPicPr>
          <p:cNvPr id="284" name="Picture 5" descr="Picture 5"/>
          <p:cNvPicPr>
            <a:picLocks noChangeAspect="1"/>
          </p:cNvPicPr>
          <p:nvPr/>
        </p:nvPicPr>
        <p:blipFill>
          <a:blip r:embed="rId3">
            <a:extLst/>
          </a:blip>
          <a:srcRect l="0" t="0" r="22425" b="0"/>
          <a:stretch>
            <a:fillRect/>
          </a:stretch>
        </p:blipFill>
        <p:spPr>
          <a:xfrm>
            <a:off x="838200" y="2586886"/>
            <a:ext cx="2786744" cy="842115"/>
          </a:xfrm>
          <a:prstGeom prst="rect">
            <a:avLst/>
          </a:prstGeom>
          <a:ln w="12700">
            <a:miter lim="400000"/>
          </a:ln>
        </p:spPr>
      </p:pic>
      <p:pic>
        <p:nvPicPr>
          <p:cNvPr id="285" name="Picture 6" descr="Picture 6"/>
          <p:cNvPicPr>
            <a:picLocks noChangeAspect="1"/>
          </p:cNvPicPr>
          <p:nvPr/>
        </p:nvPicPr>
        <p:blipFill>
          <a:blip r:embed="rId4">
            <a:extLst/>
          </a:blip>
          <a:stretch>
            <a:fillRect/>
          </a:stretch>
        </p:blipFill>
        <p:spPr>
          <a:xfrm>
            <a:off x="5201815" y="2209800"/>
            <a:ext cx="3408785" cy="1522906"/>
          </a:xfrm>
          <a:prstGeom prst="rect">
            <a:avLst/>
          </a:prstGeom>
          <a:ln w="12700">
            <a:miter lim="400000"/>
          </a:ln>
        </p:spPr>
      </p:pic>
      <p:pic>
        <p:nvPicPr>
          <p:cNvPr id="286" name="Picture 7" descr="Picture 7"/>
          <p:cNvPicPr>
            <a:picLocks noChangeAspect="1"/>
          </p:cNvPicPr>
          <p:nvPr/>
        </p:nvPicPr>
        <p:blipFill>
          <a:blip r:embed="rId5">
            <a:extLst/>
          </a:blip>
          <a:stretch>
            <a:fillRect/>
          </a:stretch>
        </p:blipFill>
        <p:spPr>
          <a:xfrm>
            <a:off x="805542" y="3848944"/>
            <a:ext cx="7130145" cy="251061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9" name="Title 1"/>
          <p:cNvSpPr txBox="1"/>
          <p:nvPr>
            <p:ph type="title"/>
          </p:nvPr>
        </p:nvSpPr>
        <p:spPr>
          <a:xfrm>
            <a:off x="179511" y="128035"/>
            <a:ext cx="6048674" cy="780686"/>
          </a:xfrm>
          <a:prstGeom prst="rect">
            <a:avLst/>
          </a:prstGeom>
        </p:spPr>
        <p:txBody>
          <a:bodyPr/>
          <a:lstStyle/>
          <a:p>
            <a:pPr/>
            <a:r>
              <a:t>Plugins: Builds</a:t>
            </a:r>
          </a:p>
        </p:txBody>
      </p:sp>
      <p:sp>
        <p:nvSpPr>
          <p:cNvPr id="290" name="Content Placeholder 2"/>
          <p:cNvSpPr txBox="1"/>
          <p:nvPr>
            <p:ph type="body" idx="1"/>
          </p:nvPr>
        </p:nvSpPr>
        <p:spPr>
          <a:xfrm>
            <a:off x="457200" y="1484783"/>
            <a:ext cx="8229600" cy="4896546"/>
          </a:xfrm>
          <a:prstGeom prst="rect">
            <a:avLst/>
          </a:prstGeom>
        </p:spPr>
        <p:txBody>
          <a:bodyPr/>
          <a:lstStyle/>
          <a:p>
            <a:pPr marL="342900" indent="-342900" algn="l">
              <a:spcBef>
                <a:spcPts val="500"/>
              </a:spcBef>
              <a:buSzPct val="100000"/>
              <a:buFont typeface="Arial"/>
              <a:buChar char="•"/>
              <a:defRPr sz="2400"/>
            </a:pPr>
            <a:r>
              <a:t>Once a project is successfully created in Jenkins, all future builds are automatic</a:t>
            </a:r>
          </a:p>
          <a:p>
            <a:pPr marL="342900" indent="-342900" algn="l">
              <a:spcBef>
                <a:spcPts val="500"/>
              </a:spcBef>
              <a:buSzPct val="100000"/>
              <a:buFont typeface="Arial"/>
              <a:buChar char="•"/>
              <a:defRPr sz="2400"/>
            </a:pPr>
            <a:r>
              <a:t>Jenkins executes the build in an executer </a:t>
            </a:r>
          </a:p>
          <a:p>
            <a:pPr marL="342900" indent="-342900" algn="l">
              <a:spcBef>
                <a:spcPts val="500"/>
              </a:spcBef>
              <a:buSzPct val="100000"/>
              <a:buFont typeface="Arial"/>
              <a:buChar char="•"/>
              <a:defRPr sz="2400"/>
            </a:pPr>
            <a:r>
              <a:t>By default, Jenkins gives one executor per core on the build server </a:t>
            </a:r>
          </a:p>
          <a:p>
            <a:pPr marL="342900" indent="-342900" algn="l">
              <a:spcBef>
                <a:spcPts val="500"/>
              </a:spcBef>
              <a:buSzPct val="100000"/>
              <a:buFont typeface="Arial"/>
              <a:buChar char="•"/>
              <a:defRPr sz="2400"/>
            </a:pPr>
            <a:r>
              <a:t>Jenkins also has the concept of slave build servers </a:t>
            </a:r>
          </a:p>
          <a:p>
            <a:pPr lvl="1" algn="l">
              <a:spcBef>
                <a:spcPts val="400"/>
              </a:spcBef>
              <a:defRPr sz="2000"/>
            </a:pPr>
            <a:r>
              <a:t>Useful for building on different architectures </a:t>
            </a:r>
          </a:p>
          <a:p>
            <a:pPr lvl="1" algn="l">
              <a:spcBef>
                <a:spcPts val="400"/>
              </a:spcBef>
              <a:defRPr sz="2000"/>
            </a:pPr>
            <a:r>
              <a:t>Distribution of load </a:t>
            </a:r>
          </a:p>
        </p:txBody>
      </p:sp>
      <p:pic>
        <p:nvPicPr>
          <p:cNvPr id="291" name="Picture 4" descr="Picture 4"/>
          <p:cNvPicPr>
            <a:picLocks noChangeAspect="1"/>
          </p:cNvPicPr>
          <p:nvPr/>
        </p:nvPicPr>
        <p:blipFill>
          <a:blip r:embed="rId2">
            <a:extLst/>
          </a:blip>
          <a:stretch>
            <a:fillRect/>
          </a:stretch>
        </p:blipFill>
        <p:spPr>
          <a:xfrm>
            <a:off x="920750" y="5105400"/>
            <a:ext cx="7302500" cy="9017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TextBox 7"/>
          <p:cNvSpPr txBox="1"/>
          <p:nvPr>
            <p:ph type="sldNum" sz="quarter" idx="2"/>
          </p:nvPr>
        </p:nvSpPr>
        <p:spPr>
          <a:xfrm>
            <a:off x="331964" y="6519863"/>
            <a:ext cx="203025"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5" name="Title 1"/>
          <p:cNvSpPr txBox="1"/>
          <p:nvPr>
            <p:ph type="title"/>
          </p:nvPr>
        </p:nvSpPr>
        <p:spPr>
          <a:xfrm>
            <a:off x="179511" y="128035"/>
            <a:ext cx="6048674" cy="780686"/>
          </a:xfrm>
          <a:prstGeom prst="rect">
            <a:avLst/>
          </a:prstGeom>
        </p:spPr>
        <p:txBody>
          <a:bodyPr/>
          <a:lstStyle/>
          <a:p>
            <a:pPr/>
            <a:r>
              <a:t>Jenkins Introduction</a:t>
            </a:r>
          </a:p>
        </p:txBody>
      </p:sp>
      <p:pic>
        <p:nvPicPr>
          <p:cNvPr id="146" name="Content Placeholder 3" descr="Content Placeholder 3"/>
          <p:cNvPicPr>
            <a:picLocks noChangeAspect="1"/>
          </p:cNvPicPr>
          <p:nvPr/>
        </p:nvPicPr>
        <p:blipFill>
          <a:blip r:embed="rId2">
            <a:extLst/>
          </a:blip>
          <a:srcRect l="0" t="1" r="0" b="45033"/>
          <a:stretch>
            <a:fillRect/>
          </a:stretch>
        </p:blipFill>
        <p:spPr>
          <a:xfrm>
            <a:off x="457200" y="2057399"/>
            <a:ext cx="8202653" cy="323056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4" name="Title 1"/>
          <p:cNvSpPr txBox="1"/>
          <p:nvPr>
            <p:ph type="title"/>
          </p:nvPr>
        </p:nvSpPr>
        <p:spPr>
          <a:xfrm>
            <a:off x="179511" y="128035"/>
            <a:ext cx="6048674" cy="780686"/>
          </a:xfrm>
          <a:prstGeom prst="rect">
            <a:avLst/>
          </a:prstGeom>
        </p:spPr>
        <p:txBody>
          <a:bodyPr/>
          <a:lstStyle/>
          <a:p>
            <a:pPr/>
            <a:r>
              <a:t>Plugins: MSBuild plugin</a:t>
            </a:r>
          </a:p>
        </p:txBody>
      </p:sp>
      <p:sp>
        <p:nvSpPr>
          <p:cNvPr id="295" name="Content Placeholder 2"/>
          <p:cNvSpPr txBox="1"/>
          <p:nvPr>
            <p:ph type="body" idx="1"/>
          </p:nvPr>
        </p:nvSpPr>
        <p:spPr>
          <a:xfrm>
            <a:off x="457200" y="1484783"/>
            <a:ext cx="8229600" cy="4896546"/>
          </a:xfrm>
          <a:prstGeom prst="rect">
            <a:avLst/>
          </a:prstGeom>
        </p:spPr>
        <p:txBody>
          <a:bodyPr/>
          <a:lstStyle/>
          <a:p>
            <a:pPr marL="342900" indent="-342900" algn="l">
              <a:spcBef>
                <a:spcPts val="500"/>
              </a:spcBef>
              <a:buSzPct val="100000"/>
              <a:buFont typeface="Arial"/>
              <a:buChar char="•"/>
              <a:defRPr sz="2400"/>
            </a:pPr>
            <a:r>
              <a:t>This plugin allows you to use MSBuild to build .NET projects.</a:t>
            </a:r>
          </a:p>
          <a:p>
            <a:pPr algn="l">
              <a:spcBef>
                <a:spcPts val="500"/>
              </a:spcBef>
              <a:defRPr sz="2400"/>
            </a:pPr>
            <a:r>
              <a:t>Usage</a:t>
            </a:r>
          </a:p>
          <a:p>
            <a:pPr marL="342900" indent="-342900" algn="l">
              <a:spcBef>
                <a:spcPts val="500"/>
              </a:spcBef>
              <a:buSzPct val="100000"/>
              <a:buFont typeface="Arial"/>
              <a:buChar char="•"/>
              <a:defRPr sz="2400"/>
            </a:pPr>
            <a:r>
              <a:t>To use this plugin, specify the location directory of MSBuild.exe on Jenkin's configuration page. </a:t>
            </a:r>
          </a:p>
          <a:p>
            <a:pPr marL="342900" indent="-342900" algn="l">
              <a:spcBef>
                <a:spcPts val="500"/>
              </a:spcBef>
              <a:buSzPct val="100000"/>
              <a:buFont typeface="Arial"/>
              <a:buChar char="•"/>
              <a:defRPr sz="2400"/>
            </a:pPr>
            <a:r>
              <a:t>Then, on your project configuration page, specify the name of the build file (.proj or .sln) and any command line arguments you want to pass in. </a:t>
            </a:r>
          </a:p>
          <a:p>
            <a:pPr marL="342900" indent="-342900" algn="l">
              <a:spcBef>
                <a:spcPts val="500"/>
              </a:spcBef>
              <a:buSzPct val="100000"/>
              <a:buFont typeface="Arial"/>
              <a:buChar char="•"/>
              <a:defRPr sz="2400"/>
            </a:pPr>
            <a:r>
              <a:t>The files are compiled to the directory where Visual Studio would put them as well.</a:t>
            </a:r>
          </a:p>
        </p:txBody>
      </p:sp>
      <p:pic>
        <p:nvPicPr>
          <p:cNvPr id="296" name="Picture 3" descr="Picture 3"/>
          <p:cNvPicPr>
            <a:picLocks noChangeAspect="1"/>
          </p:cNvPicPr>
          <p:nvPr/>
        </p:nvPicPr>
        <p:blipFill>
          <a:blip r:embed="rId2">
            <a:extLst/>
          </a:blip>
          <a:stretch>
            <a:fillRect/>
          </a:stretch>
        </p:blipFill>
        <p:spPr>
          <a:xfrm>
            <a:off x="4876800" y="5111327"/>
            <a:ext cx="3327400" cy="12700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9" name="Title 1"/>
          <p:cNvSpPr txBox="1"/>
          <p:nvPr>
            <p:ph type="title"/>
          </p:nvPr>
        </p:nvSpPr>
        <p:spPr>
          <a:xfrm>
            <a:off x="179511" y="128035"/>
            <a:ext cx="6048674" cy="780686"/>
          </a:xfrm>
          <a:prstGeom prst="rect">
            <a:avLst/>
          </a:prstGeom>
        </p:spPr>
        <p:txBody>
          <a:bodyPr/>
          <a:lstStyle>
            <a:lvl1pPr defTabSz="859536">
              <a:defRPr sz="3008"/>
            </a:lvl1pPr>
          </a:lstStyle>
          <a:p>
            <a:pPr/>
            <a:r>
              <a:t>Plugins: Maven Integration plugin</a:t>
            </a:r>
          </a:p>
        </p:txBody>
      </p:sp>
      <p:sp>
        <p:nvSpPr>
          <p:cNvPr id="300" name="Content Placeholder 2"/>
          <p:cNvSpPr txBox="1"/>
          <p:nvPr>
            <p:ph type="body" idx="1"/>
          </p:nvPr>
        </p:nvSpPr>
        <p:spPr>
          <a:xfrm>
            <a:off x="457200" y="1484783"/>
            <a:ext cx="8229600" cy="4896546"/>
          </a:xfrm>
          <a:prstGeom prst="rect">
            <a:avLst/>
          </a:prstGeom>
        </p:spPr>
        <p:txBody>
          <a:bodyPr/>
          <a:lstStyle/>
          <a:p>
            <a:pPr algn="l"/>
            <a:r>
              <a:t>This plugin provides an advanced integration for Maven 2/3 projects.</a:t>
            </a:r>
            <a:endParaRPr sz="2400"/>
          </a:p>
          <a:p>
            <a:pPr marL="342900" indent="-342900" algn="l">
              <a:spcBef>
                <a:spcPts val="400"/>
              </a:spcBef>
              <a:buSzPct val="100000"/>
              <a:buFont typeface="Arial"/>
              <a:buChar char="•"/>
              <a:defRPr sz="2000"/>
            </a:pPr>
            <a:r>
              <a:t>Automatic configuration of reporting plugins (Junit, Findbugs, ...)</a:t>
            </a:r>
          </a:p>
          <a:p>
            <a:pPr marL="342900" indent="-342900" algn="l">
              <a:spcBef>
                <a:spcPts val="400"/>
              </a:spcBef>
              <a:buSzPct val="100000"/>
              <a:buFont typeface="Arial"/>
              <a:buChar char="•"/>
              <a:defRPr sz="2000"/>
            </a:pPr>
            <a:r>
              <a:t>Automatic triggering across jobs based on SNAPSHOTs published/consumed</a:t>
            </a:r>
          </a:p>
          <a:p>
            <a:pPr marL="342900" indent="-342900" algn="l">
              <a:spcBef>
                <a:spcPts val="400"/>
              </a:spcBef>
              <a:buSzPct val="100000"/>
              <a:buFont typeface="Arial"/>
              <a:buChar char="•"/>
              <a:defRPr sz="2000"/>
            </a:pPr>
            <a:r>
              <a:t>Incremental build - only build changed modules</a:t>
            </a:r>
          </a:p>
          <a:p>
            <a:pPr marL="342900" indent="-342900" algn="l">
              <a:spcBef>
                <a:spcPts val="400"/>
              </a:spcBef>
              <a:buSzPct val="100000"/>
              <a:buFont typeface="Arial"/>
              <a:buChar char="•"/>
              <a:defRPr sz="2000"/>
            </a:pPr>
            <a:r>
              <a:t>Build modules in parallel on multiple executors/nodes</a:t>
            </a:r>
          </a:p>
          <a:p>
            <a:pPr marL="342900" indent="-342900" algn="l">
              <a:spcBef>
                <a:spcPts val="400"/>
              </a:spcBef>
              <a:buSzPct val="100000"/>
              <a:buFont typeface="Arial"/>
              <a:buChar char="•"/>
              <a:defRPr sz="2000"/>
            </a:pPr>
            <a:r>
              <a:t>Post build deployment of binaries only if the project succeeded and all tests passed</a:t>
            </a:r>
          </a:p>
        </p:txBody>
      </p:sp>
      <p:pic>
        <p:nvPicPr>
          <p:cNvPr id="301" name="Picture 4" descr="Picture 4"/>
          <p:cNvPicPr>
            <a:picLocks noChangeAspect="1"/>
          </p:cNvPicPr>
          <p:nvPr/>
        </p:nvPicPr>
        <p:blipFill>
          <a:blip r:embed="rId2">
            <a:extLst/>
          </a:blip>
          <a:stretch>
            <a:fillRect/>
          </a:stretch>
        </p:blipFill>
        <p:spPr>
          <a:xfrm>
            <a:off x="4114800" y="5029200"/>
            <a:ext cx="4864100" cy="13335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4" name="Title 1"/>
          <p:cNvSpPr txBox="1"/>
          <p:nvPr>
            <p:ph type="title"/>
          </p:nvPr>
        </p:nvSpPr>
        <p:spPr>
          <a:xfrm>
            <a:off x="179511" y="128035"/>
            <a:ext cx="6048674" cy="780686"/>
          </a:xfrm>
          <a:prstGeom prst="rect">
            <a:avLst/>
          </a:prstGeom>
        </p:spPr>
        <p:txBody>
          <a:bodyPr/>
          <a:lstStyle>
            <a:lvl1pPr defTabSz="859536">
              <a:defRPr sz="3008"/>
            </a:lvl1pPr>
          </a:lstStyle>
          <a:p>
            <a:pPr/>
            <a:r>
              <a:t>Plugins: Maven Integration plugin</a:t>
            </a:r>
          </a:p>
        </p:txBody>
      </p:sp>
      <p:sp>
        <p:nvSpPr>
          <p:cNvPr id="305" name="Content Placeholder 2"/>
          <p:cNvSpPr txBox="1"/>
          <p:nvPr>
            <p:ph type="body" idx="1"/>
          </p:nvPr>
        </p:nvSpPr>
        <p:spPr>
          <a:xfrm>
            <a:off x="457200" y="1484783"/>
            <a:ext cx="8229600" cy="4896546"/>
          </a:xfrm>
          <a:prstGeom prst="rect">
            <a:avLst/>
          </a:prstGeom>
        </p:spPr>
        <p:txBody>
          <a:bodyPr/>
          <a:lstStyle/>
          <a:p>
            <a:pPr algn="l" defTabSz="886968">
              <a:spcBef>
                <a:spcPts val="500"/>
              </a:spcBef>
              <a:defRPr i="1" sz="1746"/>
            </a:pPr>
          </a:p>
          <a:p>
            <a:pPr algn="l" defTabSz="886968">
              <a:spcBef>
                <a:spcPts val="400"/>
              </a:spcBef>
              <a:defRPr i="1" sz="1746"/>
            </a:pPr>
            <a:r>
              <a:t>	Apache Maven is a software project management and comprehension tool. Based on the concept of a project object model (POM), Maven can manage a project's build, reporting and documentation from a central piece of information.</a:t>
            </a:r>
          </a:p>
          <a:p>
            <a:pPr algn="l" defTabSz="886968">
              <a:spcBef>
                <a:spcPts val="400"/>
              </a:spcBef>
              <a:defRPr i="1" sz="1746"/>
            </a:pPr>
            <a:r>
              <a:t>	The maven tool is already configured on our test Jenkins. To check that, please go t</a:t>
            </a:r>
            <a:r>
              <a:rPr sz="1940"/>
              <a:t>o the Jenkins portal and opt for the </a:t>
            </a:r>
            <a:r>
              <a:t>“Manage Jenkins” </a:t>
            </a:r>
            <a:r>
              <a:rPr i="0">
                <a:latin typeface="Wingdings"/>
                <a:ea typeface="Wingdings"/>
                <a:cs typeface="Wingdings"/>
                <a:sym typeface="Wingdings"/>
              </a:rPr>
              <a:t> </a:t>
            </a:r>
            <a:r>
              <a:t>“Global Tool Configuration”:</a:t>
            </a:r>
          </a:p>
          <a:p>
            <a:pPr algn="l" defTabSz="886968">
              <a:spcBef>
                <a:spcPts val="500"/>
              </a:spcBef>
              <a:defRPr i="1" sz="1940"/>
            </a:pPr>
          </a:p>
          <a:p>
            <a:pPr algn="l" defTabSz="886968">
              <a:spcBef>
                <a:spcPts val="500"/>
              </a:spcBef>
              <a:defRPr sz="1746"/>
            </a:pPr>
          </a:p>
          <a:p>
            <a:pPr algn="l" defTabSz="886968">
              <a:spcBef>
                <a:spcPts val="500"/>
              </a:spcBef>
              <a:defRPr sz="1746"/>
            </a:pPr>
          </a:p>
          <a:p>
            <a:pPr algn="l" defTabSz="886968">
              <a:spcBef>
                <a:spcPts val="500"/>
              </a:spcBef>
              <a:defRPr i="1" sz="1746"/>
            </a:pPr>
          </a:p>
          <a:p>
            <a:pPr algn="l" defTabSz="886968">
              <a:spcBef>
                <a:spcPts val="500"/>
              </a:spcBef>
              <a:defRPr sz="2425"/>
            </a:pPr>
          </a:p>
          <a:p>
            <a:pPr algn="l" defTabSz="886968">
              <a:spcBef>
                <a:spcPts val="400"/>
              </a:spcBef>
              <a:defRPr i="1" sz="1746"/>
            </a:pPr>
            <a:r>
              <a:t>Name – alias for the Jenkins Pipeline</a:t>
            </a:r>
          </a:p>
          <a:p>
            <a:pPr algn="l" defTabSz="886968">
              <a:spcBef>
                <a:spcPts val="400"/>
              </a:spcBef>
              <a:defRPr i="1" sz="1746"/>
            </a:pPr>
            <a:r>
              <a:t>Version – the version of the maven to be installed once demanded</a:t>
            </a:r>
          </a:p>
        </p:txBody>
      </p:sp>
      <p:pic>
        <p:nvPicPr>
          <p:cNvPr id="306" name="Picture 9" descr="Picture 9"/>
          <p:cNvPicPr>
            <a:picLocks noChangeAspect="1"/>
          </p:cNvPicPr>
          <p:nvPr/>
        </p:nvPicPr>
        <p:blipFill>
          <a:blip r:embed="rId2">
            <a:extLst/>
          </a:blip>
          <a:stretch>
            <a:fillRect/>
          </a:stretch>
        </p:blipFill>
        <p:spPr>
          <a:xfrm>
            <a:off x="533400" y="1422196"/>
            <a:ext cx="609600" cy="363941"/>
          </a:xfrm>
          <a:prstGeom prst="rect">
            <a:avLst/>
          </a:prstGeom>
          <a:ln w="12700">
            <a:miter lim="400000"/>
          </a:ln>
        </p:spPr>
      </p:pic>
      <p:pic>
        <p:nvPicPr>
          <p:cNvPr id="307" name="Picture 3" descr="Picture 3"/>
          <p:cNvPicPr>
            <a:picLocks noChangeAspect="1"/>
          </p:cNvPicPr>
          <p:nvPr/>
        </p:nvPicPr>
        <p:blipFill>
          <a:blip r:embed="rId3">
            <a:extLst/>
          </a:blip>
          <a:stretch>
            <a:fillRect/>
          </a:stretch>
        </p:blipFill>
        <p:spPr>
          <a:xfrm>
            <a:off x="457200" y="3810000"/>
            <a:ext cx="2895600" cy="502920"/>
          </a:xfrm>
          <a:prstGeom prst="rect">
            <a:avLst/>
          </a:prstGeom>
          <a:ln w="12700">
            <a:miter lim="400000"/>
          </a:ln>
        </p:spPr>
      </p:pic>
      <p:pic>
        <p:nvPicPr>
          <p:cNvPr id="308" name="Picture 4" descr="Picture 4"/>
          <p:cNvPicPr>
            <a:picLocks noChangeAspect="1"/>
          </p:cNvPicPr>
          <p:nvPr/>
        </p:nvPicPr>
        <p:blipFill>
          <a:blip r:embed="rId4">
            <a:extLst/>
          </a:blip>
          <a:srcRect l="0" t="0" r="10237" b="0"/>
          <a:stretch>
            <a:fillRect/>
          </a:stretch>
        </p:blipFill>
        <p:spPr>
          <a:xfrm>
            <a:off x="685799" y="4495800"/>
            <a:ext cx="3276602" cy="737714"/>
          </a:xfrm>
          <a:prstGeom prst="rect">
            <a:avLst/>
          </a:prstGeom>
          <a:ln w="12700">
            <a:miter lim="400000"/>
          </a:ln>
        </p:spPr>
      </p:pic>
      <p:pic>
        <p:nvPicPr>
          <p:cNvPr id="309" name="Picture 8" descr="Picture 8"/>
          <p:cNvPicPr>
            <a:picLocks noChangeAspect="1"/>
          </p:cNvPicPr>
          <p:nvPr/>
        </p:nvPicPr>
        <p:blipFill>
          <a:blip r:embed="rId5">
            <a:extLst/>
          </a:blip>
          <a:srcRect l="0" t="0" r="0" b="6124"/>
          <a:stretch>
            <a:fillRect/>
          </a:stretch>
        </p:blipFill>
        <p:spPr>
          <a:xfrm>
            <a:off x="3912506" y="3581400"/>
            <a:ext cx="4660901" cy="190500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2" name="Title 1"/>
          <p:cNvSpPr txBox="1"/>
          <p:nvPr>
            <p:ph type="title"/>
          </p:nvPr>
        </p:nvSpPr>
        <p:spPr>
          <a:xfrm>
            <a:off x="179511" y="128035"/>
            <a:ext cx="6048674" cy="780686"/>
          </a:xfrm>
          <a:prstGeom prst="rect">
            <a:avLst/>
          </a:prstGeom>
        </p:spPr>
        <p:txBody>
          <a:bodyPr/>
          <a:lstStyle>
            <a:lvl1pPr defTabSz="859536">
              <a:defRPr sz="3008"/>
            </a:lvl1pPr>
          </a:lstStyle>
          <a:p>
            <a:pPr/>
            <a:r>
              <a:t>Plugins: Maven Integration plugin</a:t>
            </a:r>
          </a:p>
        </p:txBody>
      </p:sp>
      <p:sp>
        <p:nvSpPr>
          <p:cNvPr id="313" name="Content Placeholder 2"/>
          <p:cNvSpPr txBox="1"/>
          <p:nvPr>
            <p:ph type="body" idx="1"/>
          </p:nvPr>
        </p:nvSpPr>
        <p:spPr>
          <a:xfrm>
            <a:off x="457200" y="1484783"/>
            <a:ext cx="8229600" cy="4896546"/>
          </a:xfrm>
          <a:prstGeom prst="rect">
            <a:avLst/>
          </a:prstGeom>
        </p:spPr>
        <p:txBody>
          <a:bodyPr/>
          <a:lstStyle/>
          <a:p>
            <a:pPr algn="l" defTabSz="868680">
              <a:spcBef>
                <a:spcPts val="500"/>
              </a:spcBef>
              <a:defRPr i="1" sz="1710"/>
            </a:pPr>
          </a:p>
          <a:p>
            <a:pPr algn="l" defTabSz="868680">
              <a:spcBef>
                <a:spcPts val="400"/>
              </a:spcBef>
              <a:defRPr i="1" sz="1710"/>
            </a:pPr>
            <a:r>
              <a:t>	The pipeline stage to build the maven project should look like this:</a:t>
            </a:r>
          </a:p>
          <a:p>
            <a:pPr lvl="1" indent="434340" algn="l" defTabSz="868680">
              <a:spcBef>
                <a:spcPts val="300"/>
              </a:spcBef>
              <a:defRPr i="1" sz="1520"/>
            </a:pPr>
            <a:r>
              <a:t>…</a:t>
            </a:r>
          </a:p>
          <a:p>
            <a:pPr lvl="1" indent="434340" algn="l" defTabSz="868680">
              <a:spcBef>
                <a:spcPts val="300"/>
              </a:spcBef>
              <a:defRPr i="1" sz="1520"/>
            </a:pPr>
            <a:r>
              <a:t>stage(‘Maven build')</a:t>
            </a:r>
          </a:p>
          <a:p>
            <a:pPr lvl="1" indent="434340" algn="l" defTabSz="868680">
              <a:spcBef>
                <a:spcPts val="300"/>
              </a:spcBef>
              <a:defRPr i="1" sz="1520"/>
            </a:pPr>
            <a:r>
              <a:t>        {</a:t>
            </a:r>
          </a:p>
          <a:p>
            <a:pPr lvl="1" indent="434340" algn="l" defTabSz="868680">
              <a:spcBef>
                <a:spcPts val="300"/>
              </a:spcBef>
              <a:defRPr i="1" sz="1520"/>
            </a:pPr>
            <a:r>
              <a:t>	// Get the Maven tool alias</a:t>
            </a:r>
          </a:p>
          <a:p>
            <a:pPr lvl="1" indent="434340" algn="l" defTabSz="868680">
              <a:spcBef>
                <a:spcPts val="300"/>
              </a:spcBef>
              <a:defRPr i="1" sz="1520"/>
            </a:pPr>
            <a:r>
              <a:t>	mvnHome = tool ‘M3’</a:t>
            </a:r>
          </a:p>
          <a:p>
            <a:pPr lvl="1" indent="434340" algn="l" defTabSz="868680">
              <a:spcBef>
                <a:spcPts val="300"/>
              </a:spcBef>
              <a:defRPr i="1" sz="1520"/>
            </a:pPr>
            <a:r>
              <a:t>	// Run the maven package</a:t>
            </a:r>
          </a:p>
          <a:p>
            <a:pPr lvl="1" indent="434340" algn="l" defTabSz="868680">
              <a:spcBef>
                <a:spcPts val="300"/>
              </a:spcBef>
              <a:defRPr i="1" sz="1520"/>
            </a:pPr>
            <a:r>
              <a:t>	echo sh (returnStdout: true, script: "'${mvnHome}/bin/mvn' package")</a:t>
            </a:r>
          </a:p>
          <a:p>
            <a:pPr lvl="1" indent="434340" algn="l" defTabSz="868680">
              <a:spcBef>
                <a:spcPts val="300"/>
              </a:spcBef>
              <a:defRPr i="1" sz="1520"/>
            </a:pPr>
            <a:r>
              <a:t>        }</a:t>
            </a:r>
          </a:p>
          <a:p>
            <a:pPr lvl="1" indent="434340" algn="l" defTabSz="868680">
              <a:spcBef>
                <a:spcPts val="300"/>
              </a:spcBef>
              <a:defRPr sz="1520"/>
            </a:pPr>
            <a:r>
              <a:t>…</a:t>
            </a:r>
          </a:p>
          <a:p>
            <a:pPr algn="l" defTabSz="868680">
              <a:spcBef>
                <a:spcPts val="500"/>
              </a:spcBef>
              <a:defRPr sz="1710"/>
            </a:pPr>
          </a:p>
          <a:p>
            <a:pPr algn="l" defTabSz="868680">
              <a:spcBef>
                <a:spcPts val="400"/>
              </a:spcBef>
              <a:defRPr sz="1710"/>
            </a:pPr>
            <a:r>
              <a:t>In case of having any maven project in the workspace directory (ls –ltr ~/workspace/&lt;YOUR_JOB_NAME&gt;) it would build the artifacts for the deployment and testing.</a:t>
            </a:r>
          </a:p>
          <a:p>
            <a:pPr algn="l" defTabSz="868680">
              <a:spcBef>
                <a:spcPts val="400"/>
              </a:spcBef>
              <a:defRPr sz="1710"/>
            </a:pPr>
            <a:br/>
          </a:p>
        </p:txBody>
      </p:sp>
      <p:pic>
        <p:nvPicPr>
          <p:cNvPr id="314" name="Picture 9" descr="Picture 9"/>
          <p:cNvPicPr>
            <a:picLocks noChangeAspect="1"/>
          </p:cNvPicPr>
          <p:nvPr/>
        </p:nvPicPr>
        <p:blipFill>
          <a:blip r:embed="rId2">
            <a:extLst/>
          </a:blip>
          <a:stretch>
            <a:fillRect/>
          </a:stretch>
        </p:blipFill>
        <p:spPr>
          <a:xfrm>
            <a:off x="533400" y="1422196"/>
            <a:ext cx="609600" cy="36394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7" name="Title 1"/>
          <p:cNvSpPr txBox="1"/>
          <p:nvPr>
            <p:ph type="title"/>
          </p:nvPr>
        </p:nvSpPr>
        <p:spPr>
          <a:xfrm>
            <a:off x="179511" y="128035"/>
            <a:ext cx="6048674" cy="780686"/>
          </a:xfrm>
          <a:prstGeom prst="rect">
            <a:avLst/>
          </a:prstGeom>
        </p:spPr>
        <p:txBody>
          <a:bodyPr/>
          <a:lstStyle/>
          <a:p>
            <a:pPr/>
            <a:r>
              <a:t>Plugins: Simple Theme Plugin</a:t>
            </a:r>
          </a:p>
        </p:txBody>
      </p:sp>
      <p:sp>
        <p:nvSpPr>
          <p:cNvPr id="318" name="Content Placeholder 2"/>
          <p:cNvSpPr txBox="1"/>
          <p:nvPr>
            <p:ph type="body" idx="1"/>
          </p:nvPr>
        </p:nvSpPr>
        <p:spPr>
          <a:xfrm>
            <a:off x="457200" y="1484783"/>
            <a:ext cx="8229600" cy="4896546"/>
          </a:xfrm>
          <a:prstGeom prst="rect">
            <a:avLst/>
          </a:prstGeom>
        </p:spPr>
        <p:txBody>
          <a:bodyPr/>
          <a:lstStyle/>
          <a:p>
            <a:pPr algn="l"/>
            <a:r>
              <a:t>This plugin allows to customize Jenkin's appearance with custom CSS and JavaScript. It also allows to replace the Favicon:</a:t>
            </a:r>
          </a:p>
          <a:p>
            <a:pPr algn="l"/>
          </a:p>
          <a:p>
            <a:pPr marL="342900" indent="-342900" algn="l">
              <a:buSzPct val="100000"/>
              <a:buFont typeface="Arial"/>
              <a:buChar char="•"/>
            </a:pPr>
            <a:r>
              <a:t>Use your own CSS.</a:t>
            </a:r>
          </a:p>
          <a:p>
            <a:pPr marL="342900" indent="-342900" algn="l">
              <a:buSzPct val="100000"/>
              <a:buFont typeface="Arial"/>
              <a:buChar char="•"/>
            </a:pPr>
            <a:r>
              <a:t>Use your own JavaScript.</a:t>
            </a:r>
          </a:p>
          <a:p>
            <a:pPr marL="342900" indent="-342900" algn="l">
              <a:buSzPct val="100000"/>
              <a:buFont typeface="Arial"/>
              <a:buChar char="•"/>
            </a:pPr>
            <a:r>
              <a:t>Replace the Jenkins Favicon by your companies' one.</a:t>
            </a:r>
          </a:p>
        </p:txBody>
      </p:sp>
      <p:pic>
        <p:nvPicPr>
          <p:cNvPr id="319" name="Picture 3" descr="Picture 3"/>
          <p:cNvPicPr>
            <a:picLocks noChangeAspect="1"/>
          </p:cNvPicPr>
          <p:nvPr/>
        </p:nvPicPr>
        <p:blipFill>
          <a:blip r:embed="rId2">
            <a:extLst/>
          </a:blip>
          <a:stretch>
            <a:fillRect/>
          </a:stretch>
        </p:blipFill>
        <p:spPr>
          <a:xfrm>
            <a:off x="4724400" y="4800600"/>
            <a:ext cx="3733800" cy="12700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2" name="Title 1"/>
          <p:cNvSpPr txBox="1"/>
          <p:nvPr>
            <p:ph type="title"/>
          </p:nvPr>
        </p:nvSpPr>
        <p:spPr>
          <a:xfrm>
            <a:off x="179511" y="128035"/>
            <a:ext cx="6048674" cy="780686"/>
          </a:xfrm>
          <a:prstGeom prst="rect">
            <a:avLst/>
          </a:prstGeom>
        </p:spPr>
        <p:txBody>
          <a:bodyPr/>
          <a:lstStyle/>
          <a:p>
            <a:pPr/>
            <a:r>
              <a:t>Plugins: Simple Theme Plugin</a:t>
            </a:r>
          </a:p>
        </p:txBody>
      </p:sp>
      <p:sp>
        <p:nvSpPr>
          <p:cNvPr id="323" name="Content Placeholder 2"/>
          <p:cNvSpPr txBox="1"/>
          <p:nvPr>
            <p:ph type="body" idx="1"/>
          </p:nvPr>
        </p:nvSpPr>
        <p:spPr>
          <a:xfrm>
            <a:off x="457200" y="1484783"/>
            <a:ext cx="8229600" cy="4896546"/>
          </a:xfrm>
          <a:prstGeom prst="rect">
            <a:avLst/>
          </a:prstGeom>
        </p:spPr>
        <p:txBody>
          <a:bodyPr/>
          <a:lstStyle/>
          <a:p>
            <a:pPr algn="l">
              <a:defRPr i="1" sz="1800"/>
            </a:pPr>
          </a:p>
          <a:p>
            <a:pPr algn="l">
              <a:defRPr sz="1800"/>
            </a:pPr>
          </a:p>
          <a:p>
            <a:pPr marL="285750" indent="-285750" algn="l">
              <a:spcBef>
                <a:spcPts val="400"/>
              </a:spcBef>
              <a:buSzPct val="100000"/>
              <a:buChar char="-"/>
              <a:defRPr i="1" sz="1800"/>
            </a:pPr>
            <a:r>
              <a:t>Go to the Jenkins configuration and try to apply one of the given themes:</a:t>
            </a:r>
          </a:p>
          <a:p>
            <a:pPr algn="l">
              <a:spcBef>
                <a:spcPts val="400"/>
              </a:spcBef>
              <a:defRPr sz="1800"/>
            </a:pPr>
            <a:br/>
          </a:p>
          <a:p>
            <a:pPr algn="l">
              <a:defRPr i="1" sz="1800"/>
            </a:pPr>
          </a:p>
          <a:p>
            <a:pPr algn="l">
              <a:spcBef>
                <a:spcPts val="400"/>
              </a:spcBef>
              <a:defRPr sz="2000"/>
            </a:pPr>
            <a:r>
              <a:rPr u="sng">
                <a:solidFill>
                  <a:srgbClr val="009999"/>
                </a:solidFill>
                <a:uFill>
                  <a:solidFill>
                    <a:srgbClr val="009999"/>
                  </a:solidFill>
                </a:uFill>
                <a:hlinkClick r:id="rId2" invalidUrl="" action="" tgtFrame="" tooltip="" history="1" highlightClick="0" endSnd="0"/>
              </a:rPr>
              <a:t>"Atlassian"</a:t>
            </a:r>
          </a:p>
          <a:p>
            <a:pPr algn="l">
              <a:spcBef>
                <a:spcPts val="400"/>
              </a:spcBef>
              <a:defRPr sz="2000"/>
            </a:pPr>
            <a:r>
              <a:rPr u="sng">
                <a:solidFill>
                  <a:srgbClr val="009999"/>
                </a:solidFill>
                <a:uFill>
                  <a:solidFill>
                    <a:srgbClr val="009999"/>
                  </a:solidFill>
                </a:uFill>
                <a:hlinkClick r:id="rId3" invalidUrl="" action="" tgtFrame="" tooltip="" history="1" highlightClick="0" endSnd="0"/>
              </a:rPr>
              <a:t>Doony</a:t>
            </a:r>
          </a:p>
          <a:p>
            <a:pPr algn="l">
              <a:spcBef>
                <a:spcPts val="400"/>
              </a:spcBef>
              <a:defRPr sz="2000"/>
            </a:pPr>
            <a:r>
              <a:rPr u="sng">
                <a:solidFill>
                  <a:srgbClr val="009999"/>
                </a:solidFill>
                <a:uFill>
                  <a:solidFill>
                    <a:srgbClr val="009999"/>
                  </a:solidFill>
                </a:uFill>
                <a:hlinkClick r:id="rId4" invalidUrl="" action="" tgtFrame="" tooltip="" history="1" highlightClick="0" endSnd="0"/>
              </a:rPr>
              <a:t>Material</a:t>
            </a:r>
          </a:p>
          <a:p>
            <a:pPr algn="l">
              <a:spcBef>
                <a:spcPts val="400"/>
              </a:spcBef>
              <a:defRPr sz="2000"/>
            </a:pPr>
            <a:r>
              <a:rPr u="sng">
                <a:solidFill>
                  <a:srgbClr val="009999"/>
                </a:solidFill>
                <a:uFill>
                  <a:solidFill>
                    <a:srgbClr val="009999"/>
                  </a:solidFill>
                </a:uFill>
                <a:hlinkClick r:id="rId5" invalidUrl="" action="" tgtFrame="" tooltip="" history="1" highlightClick="0" endSnd="0"/>
              </a:rPr>
              <a:t>Neo2</a:t>
            </a:r>
          </a:p>
          <a:p>
            <a:pPr algn="l">
              <a:spcBef>
                <a:spcPts val="400"/>
              </a:spcBef>
              <a:defRPr sz="2000"/>
            </a:pPr>
            <a:r>
              <a:rPr u="sng">
                <a:solidFill>
                  <a:srgbClr val="009999"/>
                </a:solidFill>
                <a:uFill>
                  <a:solidFill>
                    <a:srgbClr val="009999"/>
                  </a:solidFill>
                </a:uFill>
                <a:hlinkClick r:id="rId6" invalidUrl="" action="" tgtFrame="" tooltip="" history="1" highlightClick="0" endSnd="0"/>
              </a:rPr>
              <a:t>Rackspace Canon</a:t>
            </a:r>
          </a:p>
        </p:txBody>
      </p:sp>
      <p:pic>
        <p:nvPicPr>
          <p:cNvPr id="324" name="Picture 9" descr="Picture 9"/>
          <p:cNvPicPr>
            <a:picLocks noChangeAspect="1"/>
          </p:cNvPicPr>
          <p:nvPr/>
        </p:nvPicPr>
        <p:blipFill>
          <a:blip r:embed="rId7">
            <a:extLst/>
          </a:blip>
          <a:stretch>
            <a:fillRect/>
          </a:stretch>
        </p:blipFill>
        <p:spPr>
          <a:xfrm>
            <a:off x="533400" y="1422196"/>
            <a:ext cx="609600" cy="363941"/>
          </a:xfrm>
          <a:prstGeom prst="rect">
            <a:avLst/>
          </a:prstGeom>
          <a:ln w="12700">
            <a:miter lim="400000"/>
          </a:ln>
        </p:spPr>
      </p:pic>
      <p:pic>
        <p:nvPicPr>
          <p:cNvPr id="325" name="Picture 3" descr="Picture 3"/>
          <p:cNvPicPr>
            <a:picLocks noChangeAspect="1"/>
          </p:cNvPicPr>
          <p:nvPr/>
        </p:nvPicPr>
        <p:blipFill>
          <a:blip r:embed="rId8">
            <a:extLst/>
          </a:blip>
          <a:stretch>
            <a:fillRect/>
          </a:stretch>
        </p:blipFill>
        <p:spPr>
          <a:xfrm>
            <a:off x="838200" y="2667000"/>
            <a:ext cx="2279650" cy="50110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8" name="Title 1"/>
          <p:cNvSpPr txBox="1"/>
          <p:nvPr>
            <p:ph type="title"/>
          </p:nvPr>
        </p:nvSpPr>
        <p:spPr>
          <a:xfrm>
            <a:off x="179511" y="128035"/>
            <a:ext cx="6048674" cy="780686"/>
          </a:xfrm>
          <a:prstGeom prst="rect">
            <a:avLst/>
          </a:prstGeom>
        </p:spPr>
        <p:txBody>
          <a:bodyPr/>
          <a:lstStyle/>
          <a:p>
            <a:pPr/>
            <a:r>
              <a:t>Plugins: Simple Theme Plugin</a:t>
            </a:r>
          </a:p>
        </p:txBody>
      </p:sp>
      <p:sp>
        <p:nvSpPr>
          <p:cNvPr id="329" name="Content Placeholder 2"/>
          <p:cNvSpPr txBox="1"/>
          <p:nvPr>
            <p:ph type="body" idx="1"/>
          </p:nvPr>
        </p:nvSpPr>
        <p:spPr>
          <a:xfrm>
            <a:off x="457200" y="1484783"/>
            <a:ext cx="8229600" cy="4896546"/>
          </a:xfrm>
          <a:prstGeom prst="rect">
            <a:avLst/>
          </a:prstGeom>
        </p:spPr>
        <p:txBody>
          <a:bodyPr/>
          <a:lstStyle/>
          <a:p>
            <a:pPr algn="l">
              <a:defRPr i="1" sz="1800"/>
            </a:pPr>
          </a:p>
          <a:p>
            <a:pPr algn="l">
              <a:spcBef>
                <a:spcPts val="400"/>
              </a:spcBef>
              <a:defRPr sz="1800"/>
            </a:pPr>
            <a:br>
              <a:rPr i="1"/>
            </a:br>
          </a:p>
        </p:txBody>
      </p:sp>
      <p:pic>
        <p:nvPicPr>
          <p:cNvPr id="330" name="Picture 9" descr="Picture 9"/>
          <p:cNvPicPr>
            <a:picLocks noChangeAspect="1"/>
          </p:cNvPicPr>
          <p:nvPr/>
        </p:nvPicPr>
        <p:blipFill>
          <a:blip r:embed="rId2">
            <a:extLst/>
          </a:blip>
          <a:stretch>
            <a:fillRect/>
          </a:stretch>
        </p:blipFill>
        <p:spPr>
          <a:xfrm>
            <a:off x="533400" y="1422196"/>
            <a:ext cx="609600" cy="363941"/>
          </a:xfrm>
          <a:prstGeom prst="rect">
            <a:avLst/>
          </a:prstGeom>
          <a:ln w="12700">
            <a:miter lim="400000"/>
          </a:ln>
        </p:spPr>
      </p:pic>
      <p:pic>
        <p:nvPicPr>
          <p:cNvPr id="331" name="Picture 4" descr="Picture 4"/>
          <p:cNvPicPr>
            <a:picLocks noChangeAspect="1"/>
          </p:cNvPicPr>
          <p:nvPr/>
        </p:nvPicPr>
        <p:blipFill>
          <a:blip r:embed="rId3">
            <a:extLst/>
          </a:blip>
          <a:stretch>
            <a:fillRect/>
          </a:stretch>
        </p:blipFill>
        <p:spPr>
          <a:xfrm>
            <a:off x="487680" y="1871970"/>
            <a:ext cx="5227338" cy="2242830"/>
          </a:xfrm>
          <a:prstGeom prst="rect">
            <a:avLst/>
          </a:prstGeom>
          <a:ln w="12700">
            <a:miter lim="400000"/>
          </a:ln>
        </p:spPr>
      </p:pic>
      <p:pic>
        <p:nvPicPr>
          <p:cNvPr id="332" name="Picture 5" descr="Picture 5"/>
          <p:cNvPicPr>
            <a:picLocks noChangeAspect="1"/>
          </p:cNvPicPr>
          <p:nvPr/>
        </p:nvPicPr>
        <p:blipFill>
          <a:blip r:embed="rId4">
            <a:extLst/>
          </a:blip>
          <a:stretch>
            <a:fillRect/>
          </a:stretch>
        </p:blipFill>
        <p:spPr>
          <a:xfrm>
            <a:off x="3290406" y="3238500"/>
            <a:ext cx="3585838" cy="2184400"/>
          </a:xfrm>
          <a:prstGeom prst="rect">
            <a:avLst/>
          </a:prstGeom>
          <a:ln w="12700">
            <a:miter lim="400000"/>
          </a:ln>
        </p:spPr>
      </p:pic>
      <p:pic>
        <p:nvPicPr>
          <p:cNvPr id="333" name="Picture 7" descr="Picture 7"/>
          <p:cNvPicPr>
            <a:picLocks noChangeAspect="1"/>
          </p:cNvPicPr>
          <p:nvPr/>
        </p:nvPicPr>
        <p:blipFill>
          <a:blip r:embed="rId5">
            <a:extLst/>
          </a:blip>
          <a:stretch>
            <a:fillRect/>
          </a:stretch>
        </p:blipFill>
        <p:spPr>
          <a:xfrm>
            <a:off x="4393784" y="3736764"/>
            <a:ext cx="3225583" cy="2146301"/>
          </a:xfrm>
          <a:prstGeom prst="rect">
            <a:avLst/>
          </a:prstGeom>
          <a:ln w="12700">
            <a:miter lim="400000"/>
          </a:ln>
        </p:spPr>
      </p:pic>
      <p:pic>
        <p:nvPicPr>
          <p:cNvPr id="334" name="Picture 6" descr="Picture 6"/>
          <p:cNvPicPr>
            <a:picLocks noChangeAspect="1"/>
          </p:cNvPicPr>
          <p:nvPr/>
        </p:nvPicPr>
        <p:blipFill>
          <a:blip r:embed="rId6">
            <a:extLst/>
          </a:blip>
          <a:srcRect l="2631" t="0" r="0" b="0"/>
          <a:stretch>
            <a:fillRect/>
          </a:stretch>
        </p:blipFill>
        <p:spPr>
          <a:xfrm>
            <a:off x="5745496" y="4344327"/>
            <a:ext cx="2491493" cy="203700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7" name="Title 1"/>
          <p:cNvSpPr txBox="1"/>
          <p:nvPr>
            <p:ph type="title"/>
          </p:nvPr>
        </p:nvSpPr>
        <p:spPr>
          <a:xfrm>
            <a:off x="179511" y="128035"/>
            <a:ext cx="6048674" cy="780686"/>
          </a:xfrm>
          <a:prstGeom prst="rect">
            <a:avLst/>
          </a:prstGeom>
        </p:spPr>
        <p:txBody>
          <a:bodyPr/>
          <a:lstStyle/>
          <a:p>
            <a:pPr/>
            <a:r>
              <a:t>Testing</a:t>
            </a:r>
          </a:p>
        </p:txBody>
      </p:sp>
      <p:sp>
        <p:nvSpPr>
          <p:cNvPr id="338" name="Content Placeholder 2"/>
          <p:cNvSpPr txBox="1"/>
          <p:nvPr>
            <p:ph type="body" idx="1"/>
          </p:nvPr>
        </p:nvSpPr>
        <p:spPr>
          <a:xfrm>
            <a:off x="457200" y="1484783"/>
            <a:ext cx="8229600" cy="4896546"/>
          </a:xfrm>
          <a:prstGeom prst="rect">
            <a:avLst/>
          </a:prstGeom>
        </p:spPr>
        <p:txBody>
          <a:bodyPr/>
          <a:lstStyle/>
          <a:p>
            <a:pPr marL="342900" indent="-342900" algn="l">
              <a:spcBef>
                <a:spcPts val="500"/>
              </a:spcBef>
              <a:buSzPct val="100000"/>
              <a:buFont typeface="Arial"/>
              <a:buChar char="•"/>
              <a:defRPr sz="2400"/>
            </a:pPr>
            <a:r>
              <a:t>Unit testing - Does my small part of code working properly in my system, my class? </a:t>
            </a:r>
          </a:p>
          <a:p>
            <a:pPr marL="342900" indent="-342900" algn="l">
              <a:spcBef>
                <a:spcPts val="500"/>
              </a:spcBef>
              <a:buSzPct val="100000"/>
              <a:buFont typeface="Arial"/>
              <a:buChar char="•"/>
              <a:defRPr sz="2400"/>
            </a:pPr>
            <a:r>
              <a:t>Integration Testing Does our code work correctly against code we can’t  change?</a:t>
            </a:r>
          </a:p>
          <a:p>
            <a:pPr marL="342900" indent="-342900" algn="l">
              <a:spcBef>
                <a:spcPts val="500"/>
              </a:spcBef>
              <a:buSzPct val="100000"/>
              <a:buFont typeface="Arial"/>
              <a:buChar char="•"/>
              <a:defRPr sz="2400"/>
            </a:pPr>
            <a:r>
              <a:t>Acceptance testing - Does whole system working properly? </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1" name="Title 1"/>
          <p:cNvSpPr txBox="1"/>
          <p:nvPr>
            <p:ph type="title"/>
          </p:nvPr>
        </p:nvSpPr>
        <p:spPr>
          <a:xfrm>
            <a:off x="179511" y="128035"/>
            <a:ext cx="6048674" cy="780686"/>
          </a:xfrm>
          <a:prstGeom prst="rect">
            <a:avLst/>
          </a:prstGeom>
        </p:spPr>
        <p:txBody>
          <a:bodyPr/>
          <a:lstStyle/>
          <a:p>
            <a:pPr/>
            <a:r>
              <a:t>Plugins: Selenium Plugin</a:t>
            </a:r>
          </a:p>
        </p:txBody>
      </p:sp>
      <p:sp>
        <p:nvSpPr>
          <p:cNvPr id="342" name="Content Placeholder 2"/>
          <p:cNvSpPr txBox="1"/>
          <p:nvPr>
            <p:ph type="body" idx="1"/>
          </p:nvPr>
        </p:nvSpPr>
        <p:spPr>
          <a:xfrm>
            <a:off x="457200" y="1484783"/>
            <a:ext cx="8229600" cy="4896546"/>
          </a:xfrm>
          <a:prstGeom prst="rect">
            <a:avLst/>
          </a:prstGeom>
        </p:spPr>
        <p:txBody>
          <a:bodyPr/>
          <a:lstStyle/>
          <a:p>
            <a:pPr marL="342900" indent="-342900" algn="l">
              <a:spcBef>
                <a:spcPts val="500"/>
              </a:spcBef>
              <a:buSzPct val="100000"/>
              <a:buFont typeface="Arial"/>
              <a:buChar char="•"/>
              <a:defRPr sz="2400"/>
            </a:pPr>
            <a:r>
              <a:t>Selenium automates browsers. That's it!</a:t>
            </a:r>
          </a:p>
          <a:p>
            <a:pPr marL="342900" indent="-342900" algn="l">
              <a:spcBef>
                <a:spcPts val="500"/>
              </a:spcBef>
              <a:buSzPct val="100000"/>
              <a:buFont typeface="Arial"/>
              <a:buChar char="•"/>
              <a:defRPr sz="2400"/>
            </a:pPr>
            <a:r>
              <a:t>This plugin turns your Jenkins cluster into a </a:t>
            </a:r>
            <a:r>
              <a:rPr u="sng">
                <a:solidFill>
                  <a:srgbClr val="009999"/>
                </a:solidFill>
                <a:uFill>
                  <a:solidFill>
                    <a:srgbClr val="009999"/>
                  </a:solidFill>
                </a:uFill>
                <a:hlinkClick r:id="rId2" invalidUrl="" action="" tgtFrame="" tooltip="" history="1" highlightClick="0" endSnd="0"/>
              </a:rPr>
              <a:t>Selenium2 Grid</a:t>
            </a:r>
          </a:p>
          <a:p>
            <a:pPr marL="342900" indent="-342900" algn="l">
              <a:spcBef>
                <a:spcPts val="500"/>
              </a:spcBef>
              <a:buSzPct val="100000"/>
              <a:buFont typeface="Arial"/>
              <a:buChar char="•"/>
              <a:defRPr sz="2400"/>
            </a:pPr>
            <a:r>
              <a:t>This plugin sets up Selenium Grid in the following way:</a:t>
            </a:r>
          </a:p>
          <a:p>
            <a:pPr algn="l">
              <a:defRPr sz="2400"/>
            </a:pPr>
          </a:p>
          <a:p>
            <a:pPr lvl="1" marL="800100" indent="-342900" algn="l">
              <a:spcBef>
                <a:spcPts val="300"/>
              </a:spcBef>
              <a:buSzPct val="100000"/>
              <a:buFont typeface="Arial"/>
              <a:buChar char="•"/>
              <a:defRPr sz="1600"/>
            </a:pPr>
            <a:r>
              <a:t>On master, Selenium Grid Hub is started on port 4444, unless configured otherwise in Jenkins global configurations. This is where all your tests should connect to.</a:t>
            </a:r>
          </a:p>
          <a:p>
            <a:pPr lvl="1" marL="800100" indent="-342900" algn="l">
              <a:spcBef>
                <a:spcPts val="300"/>
              </a:spcBef>
              <a:buSzPct val="100000"/>
              <a:buFont typeface="Arial"/>
              <a:buChar char="•"/>
              <a:defRPr sz="1600"/>
            </a:pPr>
            <a:r>
              <a:t>For each slave, necessary binaries are copied and Selenium RCs are started.</a:t>
            </a:r>
          </a:p>
          <a:p>
            <a:pPr lvl="1" marL="800100" indent="-342900" algn="l">
              <a:spcBef>
                <a:spcPts val="300"/>
              </a:spcBef>
              <a:buSzPct val="100000"/>
              <a:buFont typeface="Arial"/>
              <a:buChar char="•"/>
              <a:defRPr sz="1600"/>
            </a:pPr>
            <a:r>
              <a:t>RCs and the Selenium Grid Hub are hooked up together automatically</a:t>
            </a:r>
          </a:p>
        </p:txBody>
      </p:sp>
      <p:pic>
        <p:nvPicPr>
          <p:cNvPr id="343" name="Picture 3" descr="Picture 3"/>
          <p:cNvPicPr>
            <a:picLocks noChangeAspect="1"/>
          </p:cNvPicPr>
          <p:nvPr/>
        </p:nvPicPr>
        <p:blipFill>
          <a:blip r:embed="rId3">
            <a:extLst/>
          </a:blip>
          <a:stretch>
            <a:fillRect/>
          </a:stretch>
        </p:blipFill>
        <p:spPr>
          <a:xfrm>
            <a:off x="5054600" y="4876800"/>
            <a:ext cx="3632200" cy="134620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6" name="Title 1"/>
          <p:cNvSpPr txBox="1"/>
          <p:nvPr>
            <p:ph type="title"/>
          </p:nvPr>
        </p:nvSpPr>
        <p:spPr>
          <a:xfrm>
            <a:off x="179511" y="128035"/>
            <a:ext cx="6048674" cy="780686"/>
          </a:xfrm>
          <a:prstGeom prst="rect">
            <a:avLst/>
          </a:prstGeom>
        </p:spPr>
        <p:txBody>
          <a:bodyPr/>
          <a:lstStyle/>
          <a:p>
            <a:pPr/>
            <a:r>
              <a:t>Plugins: </a:t>
            </a:r>
            <a:r>
              <a:t>Docker plugin</a:t>
            </a:r>
          </a:p>
        </p:txBody>
      </p:sp>
      <p:sp>
        <p:nvSpPr>
          <p:cNvPr id="347" name="Content Placeholder 5"/>
          <p:cNvSpPr txBox="1"/>
          <p:nvPr>
            <p:ph type="body" idx="1"/>
          </p:nvPr>
        </p:nvSpPr>
        <p:spPr>
          <a:xfrm>
            <a:off x="457200" y="1484783"/>
            <a:ext cx="8229600" cy="4896546"/>
          </a:xfrm>
          <a:prstGeom prst="rect">
            <a:avLst/>
          </a:prstGeom>
        </p:spPr>
        <p:txBody>
          <a:bodyPr/>
          <a:lstStyle/>
          <a:p>
            <a:pPr algn="l"/>
            <a:r>
              <a:t>Docker plugin allows to use a docker host to dynamically provision build agents, run a single build, then tear-down agent.</a:t>
            </a:r>
          </a:p>
          <a:p>
            <a:pPr algn="l"/>
            <a:r>
              <a:t>Optionally, the container can be committed, so that (for example) manual QA could be performed by the container being imported into a local docker provider, and run from there.</a:t>
            </a:r>
          </a:p>
        </p:txBody>
      </p:sp>
      <p:pic>
        <p:nvPicPr>
          <p:cNvPr id="348" name="Picture 6" descr="Picture 6"/>
          <p:cNvPicPr>
            <a:picLocks noChangeAspect="1"/>
          </p:cNvPicPr>
          <p:nvPr/>
        </p:nvPicPr>
        <p:blipFill>
          <a:blip r:embed="rId2">
            <a:extLst/>
          </a:blip>
          <a:stretch>
            <a:fillRect/>
          </a:stretch>
        </p:blipFill>
        <p:spPr>
          <a:xfrm>
            <a:off x="5334000" y="4953000"/>
            <a:ext cx="3060700" cy="11176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extBox 7"/>
          <p:cNvSpPr txBox="1"/>
          <p:nvPr>
            <p:ph type="sldNum" sz="quarter" idx="2"/>
          </p:nvPr>
        </p:nvSpPr>
        <p:spPr>
          <a:xfrm>
            <a:off x="331964" y="6519863"/>
            <a:ext cx="203025"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9" name="Title 1"/>
          <p:cNvSpPr txBox="1"/>
          <p:nvPr>
            <p:ph type="title"/>
          </p:nvPr>
        </p:nvSpPr>
        <p:spPr>
          <a:xfrm>
            <a:off x="179511" y="128035"/>
            <a:ext cx="6048674" cy="780686"/>
          </a:xfrm>
          <a:prstGeom prst="rect">
            <a:avLst/>
          </a:prstGeom>
        </p:spPr>
        <p:txBody>
          <a:bodyPr/>
          <a:lstStyle/>
          <a:p>
            <a:pPr/>
            <a:r>
              <a:t>Jenkins Introduction</a:t>
            </a:r>
          </a:p>
        </p:txBody>
      </p:sp>
      <p:sp>
        <p:nvSpPr>
          <p:cNvPr id="150" name="Content Placeholder 2"/>
          <p:cNvSpPr txBox="1"/>
          <p:nvPr>
            <p:ph type="body" idx="1"/>
          </p:nvPr>
        </p:nvSpPr>
        <p:spPr>
          <a:xfrm>
            <a:off x="395536" y="1340768"/>
            <a:ext cx="8367463" cy="4907632"/>
          </a:xfrm>
          <a:prstGeom prst="rect">
            <a:avLst/>
          </a:prstGeom>
        </p:spPr>
        <p:txBody>
          <a:bodyPr anchor="ctr"/>
          <a:lstStyle/>
          <a:p>
            <a:pPr marL="457200" indent="-457200" algn="l">
              <a:spcBef>
                <a:spcPts val="500"/>
              </a:spcBef>
              <a:buSzPct val="100000"/>
              <a:buFont typeface="Arial"/>
              <a:buChar char="•"/>
              <a:defRPr sz="2400"/>
            </a:pPr>
            <a:r>
              <a:t>Branched from Hudson</a:t>
            </a:r>
          </a:p>
          <a:p>
            <a:pPr marL="457200" indent="-457200" algn="l">
              <a:spcBef>
                <a:spcPts val="500"/>
              </a:spcBef>
              <a:buSzPct val="100000"/>
              <a:buFont typeface="Arial"/>
              <a:buChar char="•"/>
              <a:defRPr sz="2400"/>
            </a:pPr>
            <a:r>
              <a:t>Java based Continuous Build System </a:t>
            </a:r>
          </a:p>
          <a:p>
            <a:pPr marL="457200" indent="-457200" algn="l">
              <a:spcBef>
                <a:spcPts val="500"/>
              </a:spcBef>
              <a:buSzPct val="100000"/>
              <a:buFont typeface="Arial"/>
              <a:buChar char="•"/>
              <a:defRPr sz="2400"/>
            </a:pPr>
            <a:r>
              <a:t>Runs in servlet container Tomcat </a:t>
            </a:r>
          </a:p>
          <a:p>
            <a:pPr marL="457200" indent="-457200" algn="l">
              <a:buSzPct val="100000"/>
              <a:buFont typeface="Arial"/>
              <a:buChar char="•"/>
              <a:defRPr sz="2400"/>
            </a:pPr>
            <a:r>
              <a:t>Supported by over 1600+ plugins and </a:t>
            </a:r>
            <a:r>
              <a:rPr sz="2500"/>
              <a:t>the 1000+ </a:t>
            </a:r>
            <a:endParaRPr sz="2500"/>
          </a:p>
          <a:p>
            <a:pPr algn="l"/>
            <a:r>
              <a:t>      community contributed Jenkins </a:t>
            </a:r>
            <a:r>
              <a:rPr sz="2400"/>
              <a:t>(https://plugins.jenkins.io/)</a:t>
            </a:r>
            <a:endParaRPr sz="2400"/>
          </a:p>
          <a:p>
            <a:pPr marL="457200" indent="-457200" algn="l">
              <a:spcBef>
                <a:spcPts val="500"/>
              </a:spcBef>
              <a:buSzPct val="100000"/>
              <a:buFont typeface="Arial"/>
              <a:buChar char="•"/>
              <a:defRPr sz="2400"/>
            </a:pPr>
            <a:r>
              <a:t>SCM,Testing, Notifications, Reporting, Artifact Saving, Triggers, </a:t>
            </a:r>
          </a:p>
          <a:p>
            <a:pPr marL="457200" indent="-457200" algn="l">
              <a:spcBef>
                <a:spcPts val="500"/>
              </a:spcBef>
              <a:buSzPct val="100000"/>
              <a:buFont typeface="Arial"/>
              <a:buChar char="•"/>
              <a:defRPr sz="2400"/>
            </a:pPr>
            <a:r>
              <a:t>External Integration </a:t>
            </a:r>
          </a:p>
          <a:p>
            <a:pPr marL="457200" indent="-457200" algn="l">
              <a:spcBef>
                <a:spcPts val="500"/>
              </a:spcBef>
              <a:buSzPct val="100000"/>
              <a:buFont typeface="Arial"/>
              <a:buChar char="•"/>
              <a:defRPr sz="2400"/>
            </a:pPr>
            <a:r>
              <a:t>Under development since 2005 </a:t>
            </a:r>
          </a:p>
        </p:txBody>
      </p:sp>
      <p:pic>
        <p:nvPicPr>
          <p:cNvPr id="151" name="Shape 62" descr="Shape 62"/>
          <p:cNvPicPr>
            <a:picLocks noChangeAspect="1"/>
          </p:cNvPicPr>
          <p:nvPr/>
        </p:nvPicPr>
        <p:blipFill>
          <a:blip r:embed="rId2">
            <a:extLst/>
          </a:blip>
          <a:stretch>
            <a:fillRect/>
          </a:stretch>
        </p:blipFill>
        <p:spPr>
          <a:xfrm>
            <a:off x="7010400" y="1366167"/>
            <a:ext cx="1572655" cy="199168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1" name="Title 1"/>
          <p:cNvSpPr txBox="1"/>
          <p:nvPr>
            <p:ph type="title"/>
          </p:nvPr>
        </p:nvSpPr>
        <p:spPr>
          <a:xfrm>
            <a:off x="179511" y="128035"/>
            <a:ext cx="6048674" cy="780686"/>
          </a:xfrm>
          <a:prstGeom prst="rect">
            <a:avLst/>
          </a:prstGeom>
        </p:spPr>
        <p:txBody>
          <a:bodyPr/>
          <a:lstStyle/>
          <a:p>
            <a:pPr/>
            <a:r>
              <a:t>Reporting &amp; notifications</a:t>
            </a:r>
          </a:p>
        </p:txBody>
      </p:sp>
      <p:sp>
        <p:nvSpPr>
          <p:cNvPr id="352" name="Content Placeholder 2"/>
          <p:cNvSpPr txBox="1"/>
          <p:nvPr>
            <p:ph type="body" idx="1"/>
          </p:nvPr>
        </p:nvSpPr>
        <p:spPr>
          <a:xfrm>
            <a:off x="457200" y="1484783"/>
            <a:ext cx="8229600" cy="4896546"/>
          </a:xfrm>
          <a:prstGeom prst="rect">
            <a:avLst/>
          </a:prstGeom>
        </p:spPr>
        <p:txBody>
          <a:bodyPr/>
          <a:lstStyle/>
          <a:p>
            <a:pPr algn="l">
              <a:spcBef>
                <a:spcPts val="500"/>
              </a:spcBef>
              <a:defRPr sz="2400"/>
            </a:pPr>
            <a:r>
              <a:t>Jenkins comes with basic reporting features</a:t>
            </a:r>
          </a:p>
          <a:p>
            <a:pPr marL="342900" indent="-342900" algn="l">
              <a:spcBef>
                <a:spcPts val="400"/>
              </a:spcBef>
              <a:buSzPct val="100000"/>
              <a:buFont typeface="Arial"/>
              <a:buChar char="•"/>
              <a:defRPr sz="2000"/>
            </a:pPr>
            <a:r>
              <a:t>Keeping track of build status</a:t>
            </a:r>
          </a:p>
          <a:p>
            <a:pPr marL="342900" indent="-342900" algn="l">
              <a:buSzPct val="100000"/>
              <a:buFont typeface="Arial"/>
              <a:buChar char="•"/>
              <a:defRPr sz="2400"/>
            </a:pPr>
          </a:p>
          <a:p>
            <a:pPr marL="342900" indent="-342900" algn="l">
              <a:buSzPct val="100000"/>
              <a:buFont typeface="Arial"/>
              <a:buChar char="•"/>
              <a:defRPr sz="2400"/>
            </a:pPr>
          </a:p>
          <a:p>
            <a:pPr marL="342900" indent="-342900" algn="l">
              <a:buSzPct val="100000"/>
              <a:buFont typeface="Arial"/>
              <a:buChar char="•"/>
              <a:defRPr sz="2400"/>
            </a:pPr>
          </a:p>
          <a:p>
            <a:pPr marL="342900" indent="-342900" algn="l">
              <a:buSzPct val="100000"/>
              <a:buFont typeface="Arial"/>
              <a:buChar char="•"/>
              <a:defRPr sz="2400"/>
            </a:pPr>
          </a:p>
          <a:p>
            <a:pPr marL="342900" indent="-342900" algn="l">
              <a:spcBef>
                <a:spcPts val="400"/>
              </a:spcBef>
              <a:buSzPct val="100000"/>
              <a:buFont typeface="Arial"/>
              <a:buChar char="•"/>
              <a:defRPr sz="2000"/>
            </a:pPr>
            <a:r>
              <a:t>Last success and failure</a:t>
            </a:r>
          </a:p>
          <a:p>
            <a:pPr algn="l">
              <a:spcBef>
                <a:spcPts val="500"/>
              </a:spcBef>
              <a:defRPr sz="2400"/>
            </a:pPr>
            <a:r>
              <a:t> </a:t>
            </a:r>
          </a:p>
          <a:p>
            <a:pPr algn="l">
              <a:defRPr sz="2400"/>
            </a:pPr>
          </a:p>
          <a:p>
            <a:pPr algn="l">
              <a:defRPr sz="2400"/>
            </a:pPr>
          </a:p>
          <a:p>
            <a:pPr marL="342900" indent="-342900" algn="l">
              <a:spcBef>
                <a:spcPts val="400"/>
              </a:spcBef>
              <a:buSzPct val="100000"/>
              <a:buFont typeface="Arial"/>
              <a:buChar char="•"/>
              <a:defRPr sz="2000"/>
            </a:pPr>
            <a:r>
              <a:t>“Weather” – Build trend </a:t>
            </a:r>
          </a:p>
        </p:txBody>
      </p:sp>
      <p:pic>
        <p:nvPicPr>
          <p:cNvPr id="353" name="Picture 3" descr="Picture 3"/>
          <p:cNvPicPr>
            <a:picLocks noChangeAspect="1"/>
          </p:cNvPicPr>
          <p:nvPr/>
        </p:nvPicPr>
        <p:blipFill>
          <a:blip r:embed="rId2">
            <a:extLst/>
          </a:blip>
          <a:stretch>
            <a:fillRect/>
          </a:stretch>
        </p:blipFill>
        <p:spPr>
          <a:xfrm>
            <a:off x="2340557" y="4495800"/>
            <a:ext cx="4622801" cy="980227"/>
          </a:xfrm>
          <a:prstGeom prst="rect">
            <a:avLst/>
          </a:prstGeom>
          <a:ln w="12700">
            <a:miter lim="400000"/>
          </a:ln>
        </p:spPr>
      </p:pic>
      <p:pic>
        <p:nvPicPr>
          <p:cNvPr id="354" name="Picture 4" descr="Picture 4"/>
          <p:cNvPicPr>
            <a:picLocks noChangeAspect="1"/>
          </p:cNvPicPr>
          <p:nvPr/>
        </p:nvPicPr>
        <p:blipFill>
          <a:blip r:embed="rId3">
            <a:extLst/>
          </a:blip>
          <a:stretch>
            <a:fillRect/>
          </a:stretch>
        </p:blipFill>
        <p:spPr>
          <a:xfrm>
            <a:off x="2340557" y="2369454"/>
            <a:ext cx="4462886" cy="1386684"/>
          </a:xfrm>
          <a:prstGeom prst="rect">
            <a:avLst/>
          </a:prstGeom>
          <a:ln w="12700">
            <a:miter lim="400000"/>
          </a:ln>
        </p:spPr>
      </p:pic>
      <p:pic>
        <p:nvPicPr>
          <p:cNvPr id="355" name="Picture 6" descr="Picture 6"/>
          <p:cNvPicPr>
            <a:picLocks noChangeAspect="1"/>
          </p:cNvPicPr>
          <p:nvPr/>
        </p:nvPicPr>
        <p:blipFill>
          <a:blip r:embed="rId4">
            <a:extLst/>
          </a:blip>
          <a:stretch>
            <a:fillRect/>
          </a:stretch>
        </p:blipFill>
        <p:spPr>
          <a:xfrm>
            <a:off x="4038600" y="5520913"/>
            <a:ext cx="947317" cy="956087"/>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8" name="Title 1"/>
          <p:cNvSpPr txBox="1"/>
          <p:nvPr>
            <p:ph type="title"/>
          </p:nvPr>
        </p:nvSpPr>
        <p:spPr>
          <a:xfrm>
            <a:off x="179511" y="128035"/>
            <a:ext cx="6048674" cy="780686"/>
          </a:xfrm>
          <a:prstGeom prst="rect">
            <a:avLst/>
          </a:prstGeom>
        </p:spPr>
        <p:txBody>
          <a:bodyPr/>
          <a:lstStyle/>
          <a:p>
            <a:pPr/>
            <a:r>
              <a:t>Reporting &amp; notifications</a:t>
            </a:r>
          </a:p>
        </p:txBody>
      </p:sp>
      <p:sp>
        <p:nvSpPr>
          <p:cNvPr id="359" name="Content Placeholder 2"/>
          <p:cNvSpPr txBox="1"/>
          <p:nvPr>
            <p:ph type="body" idx="1"/>
          </p:nvPr>
        </p:nvSpPr>
        <p:spPr>
          <a:xfrm>
            <a:off x="457200" y="1484783"/>
            <a:ext cx="8229600" cy="4896546"/>
          </a:xfrm>
          <a:prstGeom prst="rect">
            <a:avLst/>
          </a:prstGeom>
        </p:spPr>
        <p:txBody>
          <a:bodyPr/>
          <a:lstStyle/>
          <a:p>
            <a:pPr algn="l"/>
            <a:r>
              <a:t>The basial reporting can be greatly enhanced with the use of pre-build plugins </a:t>
            </a:r>
          </a:p>
          <a:p>
            <a:pPr marL="342900" indent="-342900" algn="l">
              <a:buSzPct val="100000"/>
              <a:buFont typeface="Arial"/>
              <a:buChar char="•"/>
            </a:pPr>
            <a:r>
              <a:t>Unit test coverage </a:t>
            </a:r>
          </a:p>
          <a:p>
            <a:pPr marL="342900" indent="-342900" algn="l">
              <a:buSzPct val="100000"/>
              <a:buFont typeface="Arial"/>
              <a:buChar char="•"/>
            </a:pPr>
            <a:r>
              <a:t>Test result trending </a:t>
            </a:r>
          </a:p>
          <a:p>
            <a:pPr marL="342900" indent="-342900" algn="l">
              <a:buSzPct val="100000"/>
              <a:buFont typeface="Arial"/>
              <a:buChar char="•"/>
            </a:pPr>
            <a:r>
              <a:t>Findbugs, Checkstyle, PMD </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2" name="Title 1"/>
          <p:cNvSpPr txBox="1"/>
          <p:nvPr>
            <p:ph type="title"/>
          </p:nvPr>
        </p:nvSpPr>
        <p:spPr>
          <a:xfrm>
            <a:off x="179511" y="128035"/>
            <a:ext cx="6048674" cy="780686"/>
          </a:xfrm>
          <a:prstGeom prst="rect">
            <a:avLst/>
          </a:prstGeom>
        </p:spPr>
        <p:txBody>
          <a:bodyPr/>
          <a:lstStyle/>
          <a:p>
            <a:pPr/>
            <a:r>
              <a:t>Reporting &amp; notifications</a:t>
            </a:r>
          </a:p>
        </p:txBody>
      </p:sp>
      <p:pic>
        <p:nvPicPr>
          <p:cNvPr id="363" name="Picture 3" descr="Picture 3"/>
          <p:cNvPicPr>
            <a:picLocks noChangeAspect="1"/>
          </p:cNvPicPr>
          <p:nvPr/>
        </p:nvPicPr>
        <p:blipFill>
          <a:blip r:embed="rId2">
            <a:extLst/>
          </a:blip>
          <a:srcRect l="1158" t="7124" r="853" b="5572"/>
          <a:stretch>
            <a:fillRect/>
          </a:stretch>
        </p:blipFill>
        <p:spPr>
          <a:xfrm>
            <a:off x="304799" y="1981199"/>
            <a:ext cx="8458202" cy="346756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6" name="Title 1"/>
          <p:cNvSpPr txBox="1"/>
          <p:nvPr>
            <p:ph type="title"/>
          </p:nvPr>
        </p:nvSpPr>
        <p:spPr>
          <a:xfrm>
            <a:off x="179511" y="128035"/>
            <a:ext cx="6048674" cy="780686"/>
          </a:xfrm>
          <a:prstGeom prst="rect">
            <a:avLst/>
          </a:prstGeom>
        </p:spPr>
        <p:txBody>
          <a:bodyPr/>
          <a:lstStyle/>
          <a:p>
            <a:pPr/>
            <a:r>
              <a:t>Pipeline</a:t>
            </a:r>
          </a:p>
        </p:txBody>
      </p:sp>
      <p:sp>
        <p:nvSpPr>
          <p:cNvPr id="367" name="Content Placeholder 2"/>
          <p:cNvSpPr txBox="1"/>
          <p:nvPr>
            <p:ph type="body" idx="1"/>
          </p:nvPr>
        </p:nvSpPr>
        <p:spPr>
          <a:xfrm>
            <a:off x="457200" y="1484783"/>
            <a:ext cx="8229600" cy="4896546"/>
          </a:xfrm>
          <a:prstGeom prst="rect">
            <a:avLst/>
          </a:prstGeom>
        </p:spPr>
        <p:txBody>
          <a:bodyPr/>
          <a:lstStyle/>
          <a:p>
            <a:pPr algn="l">
              <a:defRPr sz="2000"/>
            </a:pPr>
            <a:r>
              <a:t>Key Features and Benefits of Pipelines:</a:t>
            </a:r>
          </a:p>
          <a:p>
            <a:pPr marL="342900" indent="-342900" algn="l">
              <a:buSzPct val="100000"/>
              <a:buFont typeface="Arial"/>
              <a:buChar char="•"/>
              <a:defRPr sz="2000"/>
            </a:pPr>
            <a:r>
              <a:t>Pipeline as Code. You could supervise and keep the changes stored in GIT</a:t>
            </a:r>
          </a:p>
          <a:p>
            <a:pPr marL="342900" indent="-342900" algn="l">
              <a:buSzPct val="100000"/>
              <a:buFont typeface="Arial"/>
              <a:buChar char="•"/>
              <a:defRPr sz="2000"/>
            </a:pPr>
            <a:r>
              <a:t>Easily define simple and complex pipelines through the DSL in a Jenkinsfile.</a:t>
            </a:r>
          </a:p>
          <a:p>
            <a:pPr marL="342900" indent="-342900" algn="l">
              <a:buSzPct val="100000"/>
              <a:buFont typeface="Arial"/>
              <a:buChar char="•"/>
              <a:defRPr sz="2000"/>
            </a:pPr>
            <a:r>
              <a:t>Pipeline as code provides a common language to help teams (e.g. Dev and Ops) work together.</a:t>
            </a:r>
          </a:p>
          <a:p>
            <a:pPr marL="342900" indent="-342900" algn="l">
              <a:buSzPct val="100000"/>
              <a:buFont typeface="Arial"/>
              <a:buChar char="•"/>
              <a:defRPr sz="2000"/>
            </a:pPr>
            <a:r>
              <a:t>Easily share pipelines between teams by storing common "steps" in shared repositories.</a:t>
            </a:r>
          </a:p>
        </p:txBody>
      </p:sp>
      <p:pic>
        <p:nvPicPr>
          <p:cNvPr id="368" name="Picture 3" descr="Picture 3"/>
          <p:cNvPicPr>
            <a:picLocks noChangeAspect="1"/>
          </p:cNvPicPr>
          <p:nvPr/>
        </p:nvPicPr>
        <p:blipFill>
          <a:blip r:embed="rId2">
            <a:extLst/>
          </a:blip>
          <a:stretch>
            <a:fillRect/>
          </a:stretch>
        </p:blipFill>
        <p:spPr>
          <a:xfrm>
            <a:off x="152400" y="4191000"/>
            <a:ext cx="8839200" cy="1572100"/>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1" name="Title 1"/>
          <p:cNvSpPr txBox="1"/>
          <p:nvPr>
            <p:ph type="title"/>
          </p:nvPr>
        </p:nvSpPr>
        <p:spPr>
          <a:xfrm>
            <a:off x="179511" y="128035"/>
            <a:ext cx="6048674" cy="780686"/>
          </a:xfrm>
          <a:prstGeom prst="rect">
            <a:avLst/>
          </a:prstGeom>
        </p:spPr>
        <p:txBody>
          <a:bodyPr/>
          <a:lstStyle/>
          <a:p>
            <a:pPr/>
            <a:r>
              <a:t>Pipeline</a:t>
            </a:r>
          </a:p>
        </p:txBody>
      </p:sp>
      <p:pic>
        <p:nvPicPr>
          <p:cNvPr id="372" name="Picture 3" descr="Picture 3"/>
          <p:cNvPicPr>
            <a:picLocks noChangeAspect="1"/>
          </p:cNvPicPr>
          <p:nvPr/>
        </p:nvPicPr>
        <p:blipFill>
          <a:blip r:embed="rId2">
            <a:extLst/>
          </a:blip>
          <a:stretch>
            <a:fillRect/>
          </a:stretch>
        </p:blipFill>
        <p:spPr>
          <a:xfrm>
            <a:off x="41313" y="1981200"/>
            <a:ext cx="8950288" cy="3371592"/>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5" name="Title 1"/>
          <p:cNvSpPr txBox="1"/>
          <p:nvPr>
            <p:ph type="title"/>
          </p:nvPr>
        </p:nvSpPr>
        <p:spPr>
          <a:xfrm>
            <a:off x="179511" y="128035"/>
            <a:ext cx="6048674" cy="780686"/>
          </a:xfrm>
          <a:prstGeom prst="rect">
            <a:avLst/>
          </a:prstGeom>
        </p:spPr>
        <p:txBody>
          <a:bodyPr/>
          <a:lstStyle/>
          <a:p>
            <a:pPr/>
            <a:r>
              <a:t>Pipeline</a:t>
            </a:r>
          </a:p>
        </p:txBody>
      </p:sp>
      <p:sp>
        <p:nvSpPr>
          <p:cNvPr id="376" name="Content Placeholder 2"/>
          <p:cNvSpPr txBox="1"/>
          <p:nvPr>
            <p:ph type="body" idx="1"/>
          </p:nvPr>
        </p:nvSpPr>
        <p:spPr>
          <a:xfrm>
            <a:off x="457200" y="1484783"/>
            <a:ext cx="8229600" cy="4896546"/>
          </a:xfrm>
          <a:prstGeom prst="rect">
            <a:avLst/>
          </a:prstGeom>
        </p:spPr>
        <p:txBody>
          <a:bodyPr/>
          <a:lstStyle/>
          <a:p>
            <a:pPr algn="l">
              <a:defRPr i="1" sz="1800"/>
            </a:pPr>
          </a:p>
          <a:p>
            <a:pPr algn="l">
              <a:spcBef>
                <a:spcPts val="400"/>
              </a:spcBef>
              <a:defRPr i="1" sz="1800"/>
            </a:pPr>
            <a:r>
              <a:t>Alter our first pipeline to have stages. The code could be like this:</a:t>
            </a:r>
          </a:p>
          <a:p>
            <a:pPr lvl="1" algn="l">
              <a:spcBef>
                <a:spcPts val="200"/>
              </a:spcBef>
              <a:defRPr i="1" sz="1200"/>
            </a:pPr>
            <a:r>
              <a:t>node {</a:t>
            </a:r>
          </a:p>
          <a:p>
            <a:pPr lvl="1" algn="l">
              <a:spcBef>
                <a:spcPts val="200"/>
              </a:spcBef>
              <a:defRPr i="1" sz="1200"/>
            </a:pPr>
            <a:r>
              <a:t>//My first test pipeline</a:t>
            </a:r>
          </a:p>
          <a:p>
            <a:pPr lvl="1" algn="l">
              <a:spcBef>
                <a:spcPts val="200"/>
              </a:spcBef>
              <a:defRPr i="1" sz="1200"/>
            </a:pPr>
            <a:r>
              <a:t>    stage('Initial stage')</a:t>
            </a:r>
          </a:p>
          <a:p>
            <a:pPr lvl="1" algn="l">
              <a:spcBef>
                <a:spcPts val="200"/>
              </a:spcBef>
              <a:defRPr i="1" sz="1200"/>
            </a:pPr>
            <a:r>
              <a:t>        {</a:t>
            </a:r>
          </a:p>
          <a:p>
            <a:pPr lvl="1" algn="l">
              <a:spcBef>
                <a:spcPts val="200"/>
              </a:spcBef>
              <a:defRPr i="1" sz="1200"/>
            </a:pPr>
            <a:r>
              <a:t>            echo 'Thanks John Bryce and Automat-IT for giving us a hand :-)'</a:t>
            </a:r>
          </a:p>
          <a:p>
            <a:pPr lvl="1" algn="l">
              <a:spcBef>
                <a:spcPts val="200"/>
              </a:spcBef>
              <a:defRPr i="1" sz="1200"/>
            </a:pPr>
            <a:r>
              <a:t>        }</a:t>
            </a:r>
          </a:p>
          <a:p>
            <a:pPr lvl="1" algn="l">
              <a:spcBef>
                <a:spcPts val="200"/>
              </a:spcBef>
              <a:defRPr i="1" sz="1200"/>
            </a:pPr>
            <a:r>
              <a:t>    stage('Second stage')</a:t>
            </a:r>
          </a:p>
          <a:p>
            <a:pPr lvl="1" algn="l">
              <a:spcBef>
                <a:spcPts val="200"/>
              </a:spcBef>
              <a:defRPr i="1" sz="1200"/>
            </a:pPr>
            <a:r>
              <a:t>        {</a:t>
            </a:r>
          </a:p>
          <a:p>
            <a:pPr lvl="1" algn="l">
              <a:spcBef>
                <a:spcPts val="200"/>
              </a:spcBef>
              <a:defRPr i="1" sz="1200"/>
            </a:pPr>
            <a:r>
              <a:t>            def text = 'John'</a:t>
            </a:r>
          </a:p>
          <a:p>
            <a:pPr lvl="1" algn="l">
              <a:spcBef>
                <a:spcPts val="200"/>
              </a:spcBef>
              <a:defRPr i="1" sz="1200"/>
            </a:pPr>
            <a:r>
              <a:t>            def text2 = 'Bryce'</a:t>
            </a:r>
          </a:p>
          <a:p>
            <a:pPr lvl="1" algn="l">
              <a:spcBef>
                <a:spcPts val="200"/>
              </a:spcBef>
              <a:defRPr i="1" sz="1200"/>
            </a:pPr>
            <a:r>
              <a:t>            echo "${text} ${text2} has reached the second stage"</a:t>
            </a:r>
          </a:p>
          <a:p>
            <a:pPr lvl="1" algn="l">
              <a:spcBef>
                <a:spcPts val="200"/>
              </a:spcBef>
              <a:defRPr i="1" sz="1200"/>
            </a:pPr>
            <a:r>
              <a:t>        }</a:t>
            </a:r>
          </a:p>
          <a:p>
            <a:pPr lvl="1" algn="l">
              <a:spcBef>
                <a:spcPts val="200"/>
              </a:spcBef>
              <a:defRPr i="1" sz="1200"/>
            </a:pPr>
            <a:r>
              <a:t>    stage('Third stage')</a:t>
            </a:r>
          </a:p>
          <a:p>
            <a:pPr lvl="1" algn="l">
              <a:spcBef>
                <a:spcPts val="200"/>
              </a:spcBef>
              <a:defRPr i="1" sz="1200"/>
            </a:pPr>
            <a:r>
              <a:t>        {</a:t>
            </a:r>
          </a:p>
          <a:p>
            <a:pPr lvl="1" algn="l">
              <a:spcBef>
                <a:spcPts val="200"/>
              </a:spcBef>
              <a:defRPr i="1" sz="1200"/>
            </a:pPr>
            <a:r>
              <a:t>            println 'Thanks for your patience'</a:t>
            </a:r>
          </a:p>
          <a:p>
            <a:pPr lvl="1" algn="l">
              <a:spcBef>
                <a:spcPts val="200"/>
              </a:spcBef>
              <a:defRPr i="1" sz="1200"/>
            </a:pPr>
            <a:r>
              <a:t>        }</a:t>
            </a:r>
          </a:p>
          <a:p>
            <a:pPr lvl="1" algn="l">
              <a:spcBef>
                <a:spcPts val="200"/>
              </a:spcBef>
              <a:defRPr i="1" sz="1200"/>
            </a:pPr>
            <a:r>
              <a:t>}</a:t>
            </a:r>
          </a:p>
          <a:p>
            <a:pPr algn="l">
              <a:spcBef>
                <a:spcPts val="400"/>
              </a:spcBef>
              <a:defRPr i="1" sz="1800"/>
            </a:pPr>
            <a:r>
              <a:t>Run the code and see the output. The ”def” command defines a variable. </a:t>
            </a:r>
          </a:p>
        </p:txBody>
      </p:sp>
      <p:pic>
        <p:nvPicPr>
          <p:cNvPr id="377" name="Picture 5" descr="Picture 5"/>
          <p:cNvPicPr>
            <a:picLocks noChangeAspect="1"/>
          </p:cNvPicPr>
          <p:nvPr/>
        </p:nvPicPr>
        <p:blipFill>
          <a:blip r:embed="rId2">
            <a:extLst/>
          </a:blip>
          <a:stretch>
            <a:fillRect/>
          </a:stretch>
        </p:blipFill>
        <p:spPr>
          <a:xfrm>
            <a:off x="465438" y="1449773"/>
            <a:ext cx="609601" cy="363941"/>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0" name="Title 1"/>
          <p:cNvSpPr txBox="1"/>
          <p:nvPr>
            <p:ph type="title"/>
          </p:nvPr>
        </p:nvSpPr>
        <p:spPr>
          <a:xfrm>
            <a:off x="179511" y="128035"/>
            <a:ext cx="6048674" cy="780686"/>
          </a:xfrm>
          <a:prstGeom prst="rect">
            <a:avLst/>
          </a:prstGeom>
        </p:spPr>
        <p:txBody>
          <a:bodyPr/>
          <a:lstStyle/>
          <a:p>
            <a:pPr/>
            <a:r>
              <a:t>Pipeline</a:t>
            </a:r>
          </a:p>
        </p:txBody>
      </p:sp>
      <p:sp>
        <p:nvSpPr>
          <p:cNvPr id="381" name="Content Placeholder 2"/>
          <p:cNvSpPr txBox="1"/>
          <p:nvPr>
            <p:ph type="body" idx="1"/>
          </p:nvPr>
        </p:nvSpPr>
        <p:spPr>
          <a:xfrm>
            <a:off x="457200" y="1484783"/>
            <a:ext cx="8229600" cy="4896546"/>
          </a:xfrm>
          <a:prstGeom prst="rect">
            <a:avLst/>
          </a:prstGeom>
        </p:spPr>
        <p:txBody>
          <a:bodyPr/>
          <a:lstStyle/>
          <a:p>
            <a:pPr algn="l">
              <a:defRPr i="1" sz="1800"/>
            </a:pPr>
          </a:p>
          <a:p>
            <a:pPr algn="l">
              <a:spcBef>
                <a:spcPts val="400"/>
              </a:spcBef>
              <a:defRPr i="1" sz="1800"/>
            </a:pPr>
            <a:r>
              <a:t>As the result we would see the following pipeline with the 3 stages:</a:t>
            </a:r>
          </a:p>
        </p:txBody>
      </p:sp>
      <p:pic>
        <p:nvPicPr>
          <p:cNvPr id="382" name="Picture 5" descr="Picture 5"/>
          <p:cNvPicPr>
            <a:picLocks noChangeAspect="1"/>
          </p:cNvPicPr>
          <p:nvPr/>
        </p:nvPicPr>
        <p:blipFill>
          <a:blip r:embed="rId2">
            <a:extLst/>
          </a:blip>
          <a:stretch>
            <a:fillRect/>
          </a:stretch>
        </p:blipFill>
        <p:spPr>
          <a:xfrm>
            <a:off x="465438" y="1449773"/>
            <a:ext cx="609601" cy="363941"/>
          </a:xfrm>
          <a:prstGeom prst="rect">
            <a:avLst/>
          </a:prstGeom>
          <a:ln w="12700">
            <a:miter lim="400000"/>
          </a:ln>
        </p:spPr>
      </p:pic>
      <p:pic>
        <p:nvPicPr>
          <p:cNvPr id="383" name="Picture 3" descr="Picture 3"/>
          <p:cNvPicPr>
            <a:picLocks noChangeAspect="1"/>
          </p:cNvPicPr>
          <p:nvPr/>
        </p:nvPicPr>
        <p:blipFill>
          <a:blip r:embed="rId3">
            <a:extLst/>
          </a:blip>
          <a:stretch>
            <a:fillRect/>
          </a:stretch>
        </p:blipFill>
        <p:spPr>
          <a:xfrm>
            <a:off x="1260475" y="2362200"/>
            <a:ext cx="6623050" cy="3554530"/>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6" name="Title 1"/>
          <p:cNvSpPr txBox="1"/>
          <p:nvPr>
            <p:ph type="title"/>
          </p:nvPr>
        </p:nvSpPr>
        <p:spPr>
          <a:xfrm>
            <a:off x="179511" y="128035"/>
            <a:ext cx="6048674" cy="780686"/>
          </a:xfrm>
          <a:prstGeom prst="rect">
            <a:avLst/>
          </a:prstGeom>
        </p:spPr>
        <p:txBody>
          <a:bodyPr/>
          <a:lstStyle/>
          <a:p>
            <a:pPr/>
            <a:r>
              <a:t>Parallel pipeline</a:t>
            </a:r>
          </a:p>
        </p:txBody>
      </p:sp>
      <p:sp>
        <p:nvSpPr>
          <p:cNvPr id="387" name="Content Placeholder 2"/>
          <p:cNvSpPr txBox="1"/>
          <p:nvPr>
            <p:ph type="body" idx="1"/>
          </p:nvPr>
        </p:nvSpPr>
        <p:spPr>
          <a:xfrm>
            <a:off x="457200" y="1484783"/>
            <a:ext cx="8229600" cy="4896546"/>
          </a:xfrm>
          <a:prstGeom prst="rect">
            <a:avLst/>
          </a:prstGeom>
        </p:spPr>
        <p:txBody>
          <a:bodyPr/>
          <a:lstStyle/>
          <a:p>
            <a:pPr algn="l"/>
            <a:r>
              <a:t>In some cases there is a need to run the scripts in parallel. For instance we have a test step to run on the different nodes with different OS and in a sake of saving the time resource we could write the parallel commands to be triggered simultaneously:</a:t>
            </a:r>
          </a:p>
          <a:p>
            <a:pPr algn="l"/>
            <a:r>
              <a:t>   </a:t>
            </a:r>
          </a:p>
        </p:txBody>
      </p:sp>
      <p:pic>
        <p:nvPicPr>
          <p:cNvPr id="388" name="Picture 4" descr="Picture 4"/>
          <p:cNvPicPr>
            <a:picLocks noChangeAspect="1"/>
          </p:cNvPicPr>
          <p:nvPr/>
        </p:nvPicPr>
        <p:blipFill>
          <a:blip r:embed="rId2">
            <a:extLst/>
          </a:blip>
          <a:srcRect l="0" t="0" r="0" b="15233"/>
          <a:stretch>
            <a:fillRect/>
          </a:stretch>
        </p:blipFill>
        <p:spPr>
          <a:xfrm>
            <a:off x="1371600" y="3200399"/>
            <a:ext cx="6019800" cy="2971802"/>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1" name="Title 1"/>
          <p:cNvSpPr txBox="1"/>
          <p:nvPr>
            <p:ph type="title"/>
          </p:nvPr>
        </p:nvSpPr>
        <p:spPr>
          <a:xfrm>
            <a:off x="179511" y="128035"/>
            <a:ext cx="6048674" cy="780686"/>
          </a:xfrm>
          <a:prstGeom prst="rect">
            <a:avLst/>
          </a:prstGeom>
        </p:spPr>
        <p:txBody>
          <a:bodyPr/>
          <a:lstStyle/>
          <a:p>
            <a:pPr/>
            <a:r>
              <a:t>Parallel pipeline</a:t>
            </a:r>
          </a:p>
        </p:txBody>
      </p:sp>
      <p:sp>
        <p:nvSpPr>
          <p:cNvPr id="392" name="Content Placeholder 2"/>
          <p:cNvSpPr txBox="1"/>
          <p:nvPr>
            <p:ph type="body" idx="1"/>
          </p:nvPr>
        </p:nvSpPr>
        <p:spPr>
          <a:xfrm>
            <a:off x="457200" y="1484783"/>
            <a:ext cx="8229600" cy="4896546"/>
          </a:xfrm>
          <a:prstGeom prst="rect">
            <a:avLst/>
          </a:prstGeom>
        </p:spPr>
        <p:txBody>
          <a:bodyPr/>
          <a:lstStyle/>
          <a:p>
            <a:pPr algn="l" defTabSz="896111">
              <a:spcBef>
                <a:spcPts val="500"/>
              </a:spcBef>
              <a:defRPr i="1" sz="1764"/>
            </a:pPr>
          </a:p>
          <a:p>
            <a:pPr algn="l" defTabSz="896111">
              <a:spcBef>
                <a:spcPts val="400"/>
              </a:spcBef>
              <a:defRPr i="1" sz="1764"/>
            </a:pPr>
            <a:r>
              <a:t>Let’s modify our pipeline’s second stage to run some commands in parallel: </a:t>
            </a:r>
          </a:p>
          <a:p>
            <a:pPr algn="l" defTabSz="896111">
              <a:spcBef>
                <a:spcPts val="400"/>
              </a:spcBef>
              <a:defRPr i="1" sz="1764"/>
            </a:pPr>
            <a:r>
              <a:t>…</a:t>
            </a:r>
          </a:p>
          <a:p>
            <a:pPr algn="l" defTabSz="896111">
              <a:spcBef>
                <a:spcPts val="300"/>
              </a:spcBef>
              <a:defRPr i="1" sz="1372"/>
            </a:pPr>
            <a:r>
              <a:t>stage('Second stage')</a:t>
            </a:r>
          </a:p>
          <a:p>
            <a:pPr algn="l" defTabSz="896111">
              <a:spcBef>
                <a:spcPts val="300"/>
              </a:spcBef>
              <a:defRPr i="1" sz="1372"/>
            </a:pPr>
            <a:r>
              <a:t>        {</a:t>
            </a:r>
          </a:p>
          <a:p>
            <a:pPr algn="l" defTabSz="896111">
              <a:spcBef>
                <a:spcPts val="300"/>
              </a:spcBef>
              <a:defRPr i="1" sz="1372"/>
            </a:pPr>
            <a:r>
              <a:t>            def text = 'John'</a:t>
            </a:r>
          </a:p>
          <a:p>
            <a:pPr algn="l" defTabSz="896111">
              <a:spcBef>
                <a:spcPts val="300"/>
              </a:spcBef>
              <a:defRPr i="1" sz="1372"/>
            </a:pPr>
            <a:r>
              <a:t>            def text2 = 'Bryce'</a:t>
            </a:r>
          </a:p>
          <a:p>
            <a:pPr algn="l" defTabSz="896111">
              <a:spcBef>
                <a:spcPts val="300"/>
              </a:spcBef>
              <a:defRPr i="1" sz="1372"/>
            </a:pPr>
            <a:r>
              <a:t>            echo "${text} ${text2} has reached the second stage"</a:t>
            </a:r>
          </a:p>
          <a:p>
            <a:pPr algn="l" defTabSz="896111">
              <a:spcBef>
                <a:spcPts val="300"/>
              </a:spcBef>
              <a:defRPr i="1" sz="1372"/>
            </a:pPr>
            <a:r>
              <a:t>            parallel(</a:t>
            </a:r>
          </a:p>
          <a:p>
            <a:pPr algn="l" defTabSz="896111">
              <a:spcBef>
                <a:spcPts val="300"/>
              </a:spcBef>
              <a:defRPr i="1" sz="1372"/>
            </a:pPr>
            <a:r>
              <a:t>                 thread1: {</a:t>
            </a:r>
          </a:p>
          <a:p>
            <a:pPr algn="l" defTabSz="896111">
              <a:spcBef>
                <a:spcPts val="300"/>
              </a:spcBef>
              <a:defRPr i="1" sz="1372"/>
            </a:pPr>
            <a:r>
              <a:t>                    echo "Running thread1"</a:t>
            </a:r>
          </a:p>
          <a:p>
            <a:pPr algn="l" defTabSz="896111">
              <a:spcBef>
                <a:spcPts val="300"/>
              </a:spcBef>
              <a:defRPr i="1" sz="1372"/>
            </a:pPr>
            <a:r>
              <a:t>                    },</a:t>
            </a:r>
          </a:p>
          <a:p>
            <a:pPr algn="l" defTabSz="896111">
              <a:spcBef>
                <a:spcPts val="300"/>
              </a:spcBef>
              <a:defRPr i="1" sz="1372"/>
            </a:pPr>
            <a:r>
              <a:t>                 therad2: {</a:t>
            </a:r>
          </a:p>
          <a:p>
            <a:pPr algn="l" defTabSz="896111">
              <a:spcBef>
                <a:spcPts val="300"/>
              </a:spcBef>
              <a:defRPr i="1" sz="1372"/>
            </a:pPr>
            <a:r>
              <a:t>                    echo "Running thread2"</a:t>
            </a:r>
          </a:p>
          <a:p>
            <a:pPr algn="l" defTabSz="896111">
              <a:spcBef>
                <a:spcPts val="300"/>
              </a:spcBef>
              <a:defRPr i="1" sz="1372"/>
            </a:pPr>
            <a:r>
              <a:t>                    }</a:t>
            </a:r>
          </a:p>
          <a:p>
            <a:pPr algn="l" defTabSz="896111">
              <a:spcBef>
                <a:spcPts val="300"/>
              </a:spcBef>
              <a:defRPr i="1" sz="1372"/>
            </a:pPr>
            <a:r>
              <a:t>                )</a:t>
            </a:r>
          </a:p>
          <a:p>
            <a:pPr algn="l" defTabSz="896111">
              <a:spcBef>
                <a:spcPts val="300"/>
              </a:spcBef>
              <a:defRPr i="1" sz="1372"/>
            </a:pPr>
            <a:r>
              <a:t>        }</a:t>
            </a:r>
          </a:p>
          <a:p>
            <a:pPr algn="l" defTabSz="896111">
              <a:spcBef>
                <a:spcPts val="300"/>
              </a:spcBef>
              <a:defRPr i="1" sz="1372"/>
            </a:pPr>
            <a:r>
              <a:t>…</a:t>
            </a:r>
          </a:p>
        </p:txBody>
      </p:sp>
      <p:pic>
        <p:nvPicPr>
          <p:cNvPr id="393" name="Picture 5" descr="Picture 5"/>
          <p:cNvPicPr>
            <a:picLocks noChangeAspect="1"/>
          </p:cNvPicPr>
          <p:nvPr/>
        </p:nvPicPr>
        <p:blipFill>
          <a:blip r:embed="rId2">
            <a:extLst/>
          </a:blip>
          <a:stretch>
            <a:fillRect/>
          </a:stretch>
        </p:blipFill>
        <p:spPr>
          <a:xfrm>
            <a:off x="465438" y="1449773"/>
            <a:ext cx="609601" cy="363941"/>
          </a:xfrm>
          <a:prstGeom prst="rect">
            <a:avLst/>
          </a:prstGeom>
          <a:ln w="12700">
            <a:miter lim="400000"/>
          </a:ln>
        </p:spPr>
      </p:pic>
      <p:pic>
        <p:nvPicPr>
          <p:cNvPr id="394" name="Picture 4" descr="Picture 4"/>
          <p:cNvPicPr>
            <a:picLocks noChangeAspect="1"/>
          </p:cNvPicPr>
          <p:nvPr/>
        </p:nvPicPr>
        <p:blipFill>
          <a:blip r:embed="rId3">
            <a:extLst/>
          </a:blip>
          <a:stretch>
            <a:fillRect/>
          </a:stretch>
        </p:blipFill>
        <p:spPr>
          <a:xfrm>
            <a:off x="4003092" y="4343400"/>
            <a:ext cx="4450185" cy="1355283"/>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7" name="Title 1"/>
          <p:cNvSpPr txBox="1"/>
          <p:nvPr>
            <p:ph type="title"/>
          </p:nvPr>
        </p:nvSpPr>
        <p:spPr>
          <a:xfrm>
            <a:off x="179511" y="128035"/>
            <a:ext cx="6048674" cy="780686"/>
          </a:xfrm>
          <a:prstGeom prst="rect">
            <a:avLst/>
          </a:prstGeom>
        </p:spPr>
        <p:txBody>
          <a:bodyPr/>
          <a:lstStyle/>
          <a:p>
            <a:pPr/>
            <a:r>
              <a:t>Methods in pipeline</a:t>
            </a:r>
          </a:p>
        </p:txBody>
      </p:sp>
      <p:sp>
        <p:nvSpPr>
          <p:cNvPr id="398" name="Content Placeholder 2"/>
          <p:cNvSpPr txBox="1"/>
          <p:nvPr>
            <p:ph type="body" idx="1"/>
          </p:nvPr>
        </p:nvSpPr>
        <p:spPr>
          <a:xfrm>
            <a:off x="457200" y="1484783"/>
            <a:ext cx="8229600" cy="4896546"/>
          </a:xfrm>
          <a:prstGeom prst="rect">
            <a:avLst/>
          </a:prstGeom>
        </p:spPr>
        <p:txBody>
          <a:bodyPr/>
          <a:lstStyle/>
          <a:p>
            <a:pPr algn="just"/>
            <a:r>
              <a:t>There are cases when we do need to run the same logic on the pipeline more than one time or a massive code setup needs to be structured and optimized  The good practice for that is to create a method.</a:t>
            </a:r>
          </a:p>
          <a:p>
            <a:pPr algn="just"/>
            <a:r>
              <a:t>A method in Groovy is defined with a return type or with the def keyword. Methods can receive any number of arguments:</a:t>
            </a:r>
          </a:p>
          <a:p>
            <a:pPr lvl="5" marL="0" indent="2286000" algn="just" rtl="0">
              <a:spcBef>
                <a:spcPts val="300"/>
              </a:spcBef>
              <a:buSzTx/>
              <a:buNone/>
              <a:defRPr b="1" i="1" sz="1600">
                <a:solidFill>
                  <a:srgbClr val="0070C0"/>
                </a:solidFill>
                <a:latin typeface="Arial"/>
                <a:ea typeface="Arial"/>
                <a:cs typeface="Arial"/>
                <a:sym typeface="Arial"/>
              </a:defRPr>
            </a:pPr>
            <a:r>
              <a:t>def</a:t>
            </a:r>
            <a:r>
              <a:rPr>
                <a:solidFill>
                  <a:srgbClr val="000000"/>
                </a:solidFill>
              </a:rPr>
              <a:t> methodName() { </a:t>
            </a:r>
            <a:endParaRPr sz="2000"/>
          </a:p>
          <a:p>
            <a:pPr lvl="5" marL="0" indent="2286000" algn="just" rtl="0">
              <a:spcBef>
                <a:spcPts val="300"/>
              </a:spcBef>
              <a:buSzTx/>
              <a:buNone/>
              <a:defRPr b="1" i="1" sz="1600">
                <a:latin typeface="Arial"/>
                <a:ea typeface="Arial"/>
                <a:cs typeface="Arial"/>
                <a:sym typeface="Arial"/>
              </a:defRPr>
            </a:pPr>
            <a:r>
              <a:t>	</a:t>
            </a:r>
            <a:r>
              <a:rPr>
                <a:solidFill>
                  <a:srgbClr val="C00000"/>
                </a:solidFill>
              </a:rPr>
              <a:t>//Method code </a:t>
            </a:r>
            <a:endParaRPr sz="2000"/>
          </a:p>
          <a:p>
            <a:pPr lvl="5" marL="0" indent="2286000" algn="just" rtl="0">
              <a:spcBef>
                <a:spcPts val="300"/>
              </a:spcBef>
              <a:buSzTx/>
              <a:buNone/>
              <a:defRPr b="1" i="1" sz="1600">
                <a:latin typeface="Arial"/>
                <a:ea typeface="Arial"/>
                <a:cs typeface="Arial"/>
                <a:sym typeface="Arial"/>
              </a:defRPr>
            </a:pPr>
            <a:r>
              <a:t>}</a:t>
            </a:r>
            <a:endParaRPr sz="2000"/>
          </a:p>
          <a:p>
            <a:pPr algn="just"/>
            <a:r>
              <a:t>Modifiers such as public, private and protected can be added. By default, if no visibility modifier is provided, the method is public.</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TextBox 7"/>
          <p:cNvSpPr txBox="1"/>
          <p:nvPr>
            <p:ph type="sldNum" sz="quarter" idx="2"/>
          </p:nvPr>
        </p:nvSpPr>
        <p:spPr>
          <a:xfrm>
            <a:off x="331964" y="6519863"/>
            <a:ext cx="203025"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4" name="Title 1"/>
          <p:cNvSpPr txBox="1"/>
          <p:nvPr>
            <p:ph type="title"/>
          </p:nvPr>
        </p:nvSpPr>
        <p:spPr>
          <a:xfrm>
            <a:off x="179511" y="128035"/>
            <a:ext cx="6048674" cy="780686"/>
          </a:xfrm>
          <a:prstGeom prst="rect">
            <a:avLst/>
          </a:prstGeom>
        </p:spPr>
        <p:txBody>
          <a:bodyPr/>
          <a:lstStyle/>
          <a:p>
            <a:pPr/>
            <a:r>
              <a:t>History of Jenkins</a:t>
            </a:r>
          </a:p>
        </p:txBody>
      </p:sp>
      <p:pic>
        <p:nvPicPr>
          <p:cNvPr id="155" name="Picture 3" descr="Picture 3"/>
          <p:cNvPicPr>
            <a:picLocks noChangeAspect="1"/>
          </p:cNvPicPr>
          <p:nvPr/>
        </p:nvPicPr>
        <p:blipFill>
          <a:blip r:embed="rId2">
            <a:extLst/>
          </a:blip>
          <a:srcRect l="0" t="17857" r="0" b="0"/>
          <a:stretch>
            <a:fillRect/>
          </a:stretch>
        </p:blipFill>
        <p:spPr>
          <a:xfrm>
            <a:off x="13939" y="2666999"/>
            <a:ext cx="9091962" cy="3505202"/>
          </a:xfrm>
          <a:prstGeom prst="rect">
            <a:avLst/>
          </a:prstGeom>
          <a:ln w="12700">
            <a:miter lim="400000"/>
          </a:ln>
        </p:spPr>
      </p:pic>
      <p:sp>
        <p:nvSpPr>
          <p:cNvPr id="156" name="TextBox 2"/>
          <p:cNvSpPr txBox="1"/>
          <p:nvPr/>
        </p:nvSpPr>
        <p:spPr>
          <a:xfrm>
            <a:off x="179512" y="1290591"/>
            <a:ext cx="8812088" cy="1310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rtl="0">
              <a:defRPr sz="2000">
                <a:latin typeface="Calibri Light"/>
                <a:ea typeface="Calibri Light"/>
                <a:cs typeface="Calibri Light"/>
                <a:sym typeface="Calibri Light"/>
              </a:defRPr>
            </a:lvl1pPr>
          </a:lstStyle>
          <a:p>
            <a:pPr/>
            <a:r>
              <a:t>In 2004, Kohsuke Kawaguchi (Sun corporation) built an automation server in and for Java called Hudson. Fast-forward to 2011, and a dispute between Oracle (which had acquired Sun) and the independent Hudson open source community led to a fork with a name change, Jenkins.</a:t>
            </a:r>
          </a:p>
        </p:txBody>
      </p:sp>
      <p:pic>
        <p:nvPicPr>
          <p:cNvPr id="157" name="Picture 4" descr="Picture 4"/>
          <p:cNvPicPr>
            <a:picLocks noChangeAspect="1"/>
          </p:cNvPicPr>
          <p:nvPr/>
        </p:nvPicPr>
        <p:blipFill>
          <a:blip r:embed="rId3">
            <a:extLst/>
          </a:blip>
          <a:stretch>
            <a:fillRect/>
          </a:stretch>
        </p:blipFill>
        <p:spPr>
          <a:xfrm>
            <a:off x="4495800" y="3090260"/>
            <a:ext cx="873615" cy="389106"/>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1" name="Title 1"/>
          <p:cNvSpPr txBox="1"/>
          <p:nvPr>
            <p:ph type="title"/>
          </p:nvPr>
        </p:nvSpPr>
        <p:spPr>
          <a:xfrm>
            <a:off x="179511" y="128035"/>
            <a:ext cx="6048674" cy="780686"/>
          </a:xfrm>
          <a:prstGeom prst="rect">
            <a:avLst/>
          </a:prstGeom>
        </p:spPr>
        <p:txBody>
          <a:bodyPr/>
          <a:lstStyle/>
          <a:p>
            <a:pPr/>
            <a:r>
              <a:t>Methods in pipeline</a:t>
            </a:r>
          </a:p>
        </p:txBody>
      </p:sp>
      <p:sp>
        <p:nvSpPr>
          <p:cNvPr id="402" name="Content Placeholder 2"/>
          <p:cNvSpPr txBox="1"/>
          <p:nvPr>
            <p:ph type="body" idx="1"/>
          </p:nvPr>
        </p:nvSpPr>
        <p:spPr>
          <a:xfrm>
            <a:off x="457200" y="1484783"/>
            <a:ext cx="8229600" cy="4896546"/>
          </a:xfrm>
          <a:prstGeom prst="rect">
            <a:avLst/>
          </a:prstGeom>
        </p:spPr>
        <p:txBody>
          <a:bodyPr/>
          <a:lstStyle/>
          <a:p>
            <a:pPr algn="l">
              <a:defRPr i="1" sz="1800"/>
            </a:pPr>
          </a:p>
          <a:p>
            <a:pPr algn="l">
              <a:spcBef>
                <a:spcPts val="400"/>
              </a:spcBef>
              <a:defRPr i="1" sz="1800"/>
            </a:pPr>
            <a:r>
              <a:t>Let’s modify our pipeline’s and add our first method after the node section: </a:t>
            </a:r>
          </a:p>
          <a:p>
            <a:pPr lvl="1" algn="l">
              <a:spcBef>
                <a:spcPts val="400"/>
              </a:spcBef>
              <a:defRPr i="1" sz="1800"/>
            </a:pPr>
            <a:r>
              <a:t>…</a:t>
            </a:r>
          </a:p>
          <a:p>
            <a:pPr lvl="1" algn="l">
              <a:spcBef>
                <a:spcPts val="400"/>
              </a:spcBef>
              <a:defRPr i="1" sz="1800"/>
            </a:pPr>
            <a:r>
              <a:t>    stage('Third stage')</a:t>
            </a:r>
          </a:p>
          <a:p>
            <a:pPr lvl="1" algn="l">
              <a:spcBef>
                <a:spcPts val="400"/>
              </a:spcBef>
              <a:defRPr i="1" sz="1800"/>
            </a:pPr>
            <a:r>
              <a:t>        {</a:t>
            </a:r>
          </a:p>
          <a:p>
            <a:pPr lvl="1" algn="l">
              <a:spcBef>
                <a:spcPts val="400"/>
              </a:spcBef>
              <a:defRPr i="1" sz="1800"/>
            </a:pPr>
            <a:r>
              <a:t>            println 'Thanks for your patience'</a:t>
            </a:r>
          </a:p>
          <a:p>
            <a:pPr lvl="1" algn="l">
              <a:spcBef>
                <a:spcPts val="400"/>
              </a:spcBef>
              <a:defRPr i="1" sz="1800"/>
            </a:pPr>
            <a:r>
              <a:t>        }</a:t>
            </a:r>
          </a:p>
          <a:p>
            <a:pPr lvl="1" algn="l">
              <a:spcBef>
                <a:spcPts val="400"/>
              </a:spcBef>
              <a:defRPr i="1" sz="1800"/>
            </a:pPr>
            <a:r>
              <a:t>}</a:t>
            </a:r>
          </a:p>
          <a:p>
            <a:pPr lvl="1" algn="l">
              <a:spcBef>
                <a:spcPts val="400"/>
              </a:spcBef>
              <a:defRPr i="1" sz="1800"/>
            </a:pPr>
            <a:r>
              <a:t>def getTextMessage()</a:t>
            </a:r>
          </a:p>
          <a:p>
            <a:pPr lvl="1" algn="l">
              <a:spcBef>
                <a:spcPts val="400"/>
              </a:spcBef>
              <a:defRPr i="1" sz="1800"/>
            </a:pPr>
            <a:r>
              <a:t>{</a:t>
            </a:r>
          </a:p>
          <a:p>
            <a:pPr lvl="1" algn="l">
              <a:spcBef>
                <a:spcPts val="400"/>
              </a:spcBef>
              <a:defRPr i="1" sz="1800"/>
            </a:pPr>
            <a:r>
              <a:t>    a1 = "Thanks"</a:t>
            </a:r>
          </a:p>
          <a:p>
            <a:pPr lvl="1" algn="l">
              <a:spcBef>
                <a:spcPts val="400"/>
              </a:spcBef>
              <a:defRPr i="1" sz="1800"/>
            </a:pPr>
            <a:r>
              <a:t>    a2 = "for your patience"</a:t>
            </a:r>
          </a:p>
          <a:p>
            <a:pPr lvl="1" algn="l">
              <a:spcBef>
                <a:spcPts val="400"/>
              </a:spcBef>
              <a:defRPr i="1" sz="1800"/>
            </a:pPr>
            <a:r>
              <a:t>    return "${a1} ${a2}"</a:t>
            </a:r>
          </a:p>
          <a:p>
            <a:pPr lvl="1" algn="l">
              <a:spcBef>
                <a:spcPts val="400"/>
              </a:spcBef>
              <a:defRPr i="1" sz="1800"/>
            </a:pPr>
            <a:r>
              <a:t>} </a:t>
            </a:r>
          </a:p>
        </p:txBody>
      </p:sp>
      <p:pic>
        <p:nvPicPr>
          <p:cNvPr id="403" name="Picture 5" descr="Picture 5"/>
          <p:cNvPicPr>
            <a:picLocks noChangeAspect="1"/>
          </p:cNvPicPr>
          <p:nvPr/>
        </p:nvPicPr>
        <p:blipFill>
          <a:blip r:embed="rId2">
            <a:extLst/>
          </a:blip>
          <a:stretch>
            <a:fillRect/>
          </a:stretch>
        </p:blipFill>
        <p:spPr>
          <a:xfrm>
            <a:off x="465438" y="1449773"/>
            <a:ext cx="609601" cy="363941"/>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6" name="Title 1"/>
          <p:cNvSpPr txBox="1"/>
          <p:nvPr>
            <p:ph type="title"/>
          </p:nvPr>
        </p:nvSpPr>
        <p:spPr>
          <a:xfrm>
            <a:off x="179511" y="128035"/>
            <a:ext cx="6048674" cy="780686"/>
          </a:xfrm>
          <a:prstGeom prst="rect">
            <a:avLst/>
          </a:prstGeom>
        </p:spPr>
        <p:txBody>
          <a:bodyPr/>
          <a:lstStyle/>
          <a:p>
            <a:pPr/>
            <a:r>
              <a:t>Methods in pipeline</a:t>
            </a:r>
          </a:p>
        </p:txBody>
      </p:sp>
      <p:sp>
        <p:nvSpPr>
          <p:cNvPr id="407" name="Content Placeholder 2"/>
          <p:cNvSpPr txBox="1"/>
          <p:nvPr>
            <p:ph type="body" idx="1"/>
          </p:nvPr>
        </p:nvSpPr>
        <p:spPr>
          <a:xfrm>
            <a:off x="457200" y="1484783"/>
            <a:ext cx="8229600" cy="4896546"/>
          </a:xfrm>
          <a:prstGeom prst="rect">
            <a:avLst/>
          </a:prstGeom>
        </p:spPr>
        <p:txBody>
          <a:bodyPr/>
          <a:lstStyle/>
          <a:p>
            <a:pPr algn="l">
              <a:defRPr i="1" sz="1800"/>
            </a:pPr>
          </a:p>
          <a:p>
            <a:pPr algn="l">
              <a:spcBef>
                <a:spcPts val="400"/>
              </a:spcBef>
              <a:defRPr i="1" sz="1800"/>
            </a:pPr>
            <a:r>
              <a:t>Let’s modify our third stage to use the method: </a:t>
            </a:r>
          </a:p>
          <a:p>
            <a:pPr lvl="1" algn="l">
              <a:spcBef>
                <a:spcPts val="400"/>
              </a:spcBef>
              <a:defRPr i="1" sz="1800"/>
            </a:pPr>
            <a:r>
              <a:t>…</a:t>
            </a:r>
          </a:p>
          <a:p>
            <a:pPr lvl="1" algn="l">
              <a:spcBef>
                <a:spcPts val="400"/>
              </a:spcBef>
              <a:defRPr i="1" sz="1800"/>
            </a:pPr>
            <a:r>
              <a:t>    stage('Third stage')</a:t>
            </a:r>
          </a:p>
          <a:p>
            <a:pPr lvl="1" algn="l">
              <a:spcBef>
                <a:spcPts val="400"/>
              </a:spcBef>
              <a:defRPr i="1" sz="1800"/>
            </a:pPr>
            <a:r>
              <a:t>        {</a:t>
            </a:r>
          </a:p>
          <a:p>
            <a:pPr lvl="1" algn="l">
              <a:spcBef>
                <a:spcPts val="400"/>
              </a:spcBef>
              <a:defRPr i="1" sz="1800"/>
            </a:pPr>
            <a:r>
              <a:t>            println getTextMessage()</a:t>
            </a:r>
          </a:p>
          <a:p>
            <a:pPr lvl="1" algn="l">
              <a:spcBef>
                <a:spcPts val="400"/>
              </a:spcBef>
              <a:defRPr i="1" sz="1800"/>
            </a:pPr>
            <a:r>
              <a:t>        }</a:t>
            </a:r>
          </a:p>
          <a:p>
            <a:pPr lvl="1" algn="l">
              <a:spcBef>
                <a:spcPts val="400"/>
              </a:spcBef>
              <a:defRPr i="1" sz="1800"/>
            </a:pPr>
            <a:r>
              <a:t>}</a:t>
            </a:r>
          </a:p>
          <a:p>
            <a:pPr lvl="1" algn="l">
              <a:spcBef>
                <a:spcPts val="400"/>
              </a:spcBef>
              <a:defRPr i="1" sz="1800"/>
            </a:pPr>
            <a:r>
              <a:t>def getTextMessage()</a:t>
            </a:r>
          </a:p>
          <a:p>
            <a:pPr lvl="1" algn="l">
              <a:spcBef>
                <a:spcPts val="400"/>
              </a:spcBef>
              <a:defRPr i="1" sz="1800"/>
            </a:pPr>
            <a:r>
              <a:t>{</a:t>
            </a:r>
          </a:p>
          <a:p>
            <a:pPr lvl="1" algn="l">
              <a:spcBef>
                <a:spcPts val="400"/>
              </a:spcBef>
              <a:defRPr i="1" sz="1800"/>
            </a:pPr>
            <a:r>
              <a:t>    a1 = "Thanks"</a:t>
            </a:r>
          </a:p>
          <a:p>
            <a:pPr lvl="1" algn="l">
              <a:spcBef>
                <a:spcPts val="400"/>
              </a:spcBef>
              <a:defRPr i="1" sz="1800"/>
            </a:pPr>
            <a:r>
              <a:t>    a2 = "for your patience"</a:t>
            </a:r>
          </a:p>
          <a:p>
            <a:pPr lvl="1" algn="l">
              <a:spcBef>
                <a:spcPts val="400"/>
              </a:spcBef>
              <a:defRPr i="1" sz="1800"/>
            </a:pPr>
            <a:r>
              <a:t>    return "${a1} ${a2}"</a:t>
            </a:r>
          </a:p>
          <a:p>
            <a:pPr lvl="1" algn="l">
              <a:spcBef>
                <a:spcPts val="400"/>
              </a:spcBef>
              <a:defRPr i="1" sz="1800"/>
            </a:pPr>
            <a:r>
              <a:t>} </a:t>
            </a:r>
          </a:p>
        </p:txBody>
      </p:sp>
      <p:pic>
        <p:nvPicPr>
          <p:cNvPr id="408" name="Picture 5" descr="Picture 5"/>
          <p:cNvPicPr>
            <a:picLocks noChangeAspect="1"/>
          </p:cNvPicPr>
          <p:nvPr/>
        </p:nvPicPr>
        <p:blipFill>
          <a:blip r:embed="rId2">
            <a:extLst/>
          </a:blip>
          <a:stretch>
            <a:fillRect/>
          </a:stretch>
        </p:blipFill>
        <p:spPr>
          <a:xfrm>
            <a:off x="465438" y="1449773"/>
            <a:ext cx="609601" cy="363941"/>
          </a:xfrm>
          <a:prstGeom prst="rect">
            <a:avLst/>
          </a:prstGeom>
          <a:ln w="12700">
            <a:miter lim="400000"/>
          </a:ln>
        </p:spPr>
      </p:pic>
      <p:pic>
        <p:nvPicPr>
          <p:cNvPr id="409" name="Picture 3" descr="Picture 3"/>
          <p:cNvPicPr>
            <a:picLocks noChangeAspect="1"/>
          </p:cNvPicPr>
          <p:nvPr/>
        </p:nvPicPr>
        <p:blipFill>
          <a:blip r:embed="rId3">
            <a:extLst/>
          </a:blip>
          <a:stretch>
            <a:fillRect/>
          </a:stretch>
        </p:blipFill>
        <p:spPr>
          <a:xfrm>
            <a:off x="4953000" y="3200400"/>
            <a:ext cx="2882900" cy="2578100"/>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2" name="Title 1"/>
          <p:cNvSpPr txBox="1"/>
          <p:nvPr>
            <p:ph type="title"/>
          </p:nvPr>
        </p:nvSpPr>
        <p:spPr>
          <a:xfrm>
            <a:off x="179511" y="128035"/>
            <a:ext cx="6048674" cy="780686"/>
          </a:xfrm>
          <a:prstGeom prst="rect">
            <a:avLst/>
          </a:prstGeom>
        </p:spPr>
        <p:txBody>
          <a:bodyPr/>
          <a:lstStyle/>
          <a:p>
            <a:pPr/>
            <a:r>
              <a:t>Methods in pipeline</a:t>
            </a:r>
          </a:p>
        </p:txBody>
      </p:sp>
      <p:sp>
        <p:nvSpPr>
          <p:cNvPr id="413" name="Content Placeholder 2"/>
          <p:cNvSpPr txBox="1"/>
          <p:nvPr>
            <p:ph type="body" idx="1"/>
          </p:nvPr>
        </p:nvSpPr>
        <p:spPr>
          <a:xfrm>
            <a:off x="457200" y="1484783"/>
            <a:ext cx="8229600" cy="4896546"/>
          </a:xfrm>
          <a:prstGeom prst="rect">
            <a:avLst/>
          </a:prstGeom>
        </p:spPr>
        <p:txBody>
          <a:bodyPr/>
          <a:lstStyle/>
          <a:p>
            <a:pPr algn="just" defTabSz="886968">
              <a:spcBef>
                <a:spcPts val="500"/>
              </a:spcBef>
              <a:defRPr sz="2425"/>
            </a:pPr>
            <a:r>
              <a:t>Methods could be parametrized as well:</a:t>
            </a:r>
          </a:p>
          <a:p>
            <a:pPr lvl="5" marL="0" indent="2217420" algn="just" defTabSz="886968" rtl="0">
              <a:spcBef>
                <a:spcPts val="400"/>
              </a:spcBef>
              <a:buSzTx/>
              <a:buNone/>
              <a:defRPr b="1" i="1" sz="1552">
                <a:solidFill>
                  <a:srgbClr val="0070C0"/>
                </a:solidFill>
                <a:latin typeface="Arial"/>
                <a:ea typeface="Arial"/>
                <a:cs typeface="Arial"/>
                <a:sym typeface="Arial"/>
              </a:defRPr>
            </a:pPr>
          </a:p>
          <a:p>
            <a:pPr lvl="3" indent="1108710" algn="just" defTabSz="886968">
              <a:spcBef>
                <a:spcPts val="400"/>
              </a:spcBef>
              <a:defRPr i="1" sz="1746">
                <a:solidFill>
                  <a:srgbClr val="0070C0"/>
                </a:solidFill>
              </a:defRPr>
            </a:pPr>
            <a:r>
              <a:t>def</a:t>
            </a:r>
            <a:r>
              <a:rPr>
                <a:solidFill>
                  <a:srgbClr val="000000"/>
                </a:solidFill>
              </a:rPr>
              <a:t> methodName(inner_meth_par_1, inner_meth_par_2) { </a:t>
            </a:r>
          </a:p>
          <a:p>
            <a:pPr lvl="3" indent="1108710" algn="just" defTabSz="886968">
              <a:spcBef>
                <a:spcPts val="400"/>
              </a:spcBef>
              <a:defRPr i="1" sz="1746"/>
            </a:pPr>
            <a:r>
              <a:t>	</a:t>
            </a:r>
            <a:r>
              <a:rPr>
                <a:solidFill>
                  <a:srgbClr val="C00000"/>
                </a:solidFill>
              </a:rPr>
              <a:t>//Method code </a:t>
            </a:r>
          </a:p>
          <a:p>
            <a:pPr lvl="3" indent="1108710" algn="just" defTabSz="886968">
              <a:spcBef>
                <a:spcPts val="400"/>
              </a:spcBef>
              <a:defRPr i="1" sz="1746"/>
            </a:pPr>
            <a:r>
              <a:t>}</a:t>
            </a:r>
          </a:p>
          <a:p>
            <a:pPr marL="221742" indent="-443484" algn="just" defTabSz="886968">
              <a:spcBef>
                <a:spcPts val="500"/>
              </a:spcBef>
              <a:defRPr sz="2425"/>
            </a:pPr>
            <a:r>
              <a:t>It is usually opted for creating the logic sub-blocks. For instance, here we are creating the branch in the repository:</a:t>
            </a:r>
          </a:p>
          <a:p>
            <a:pPr marL="221742" indent="-443484" algn="just" defTabSz="886968">
              <a:spcBef>
                <a:spcPts val="500"/>
              </a:spcBef>
              <a:defRPr sz="1552"/>
            </a:pPr>
          </a:p>
          <a:p>
            <a:pPr lvl="1" marL="221742" indent="0" algn="just" defTabSz="886968">
              <a:spcBef>
                <a:spcPts val="300"/>
              </a:spcBef>
              <a:defRPr i="1" sz="1358"/>
            </a:pPr>
            <a:r>
              <a:t>def createNewBranch(source, destination){</a:t>
            </a:r>
          </a:p>
          <a:p>
            <a:pPr lvl="1" marL="221742" indent="0" algn="just" defTabSz="886968">
              <a:spcBef>
                <a:spcPts val="300"/>
              </a:spcBef>
              <a:defRPr i="1" sz="1358"/>
            </a:pPr>
            <a:r>
              <a:t>withCredentials([[$class: 'UsernamePasswordMultiBinding', credentialsId: 'bitbucket',</a:t>
            </a:r>
          </a:p>
          <a:p>
            <a:pPr lvl="1" marL="221742" indent="0" algn="just" defTabSz="886968">
              <a:spcBef>
                <a:spcPts val="300"/>
              </a:spcBef>
              <a:defRPr i="1" sz="1358"/>
            </a:pPr>
            <a:r>
              <a:t>                    usernameVariable: 'USERNAME', passwordVariable: 'PASSWORD']]){</a:t>
            </a:r>
          </a:p>
          <a:p>
            <a:pPr lvl="1" marL="221742" indent="0" algn="just" defTabSz="886968">
              <a:spcBef>
                <a:spcPts val="300"/>
              </a:spcBef>
              <a:defRPr i="1" sz="1358"/>
            </a:pPr>
            <a:r>
              <a:t>                    def apiUrl = "https://api.bitbucket.org/2.0/repositories/${getRepoSlug()}/src/"</a:t>
            </a:r>
          </a:p>
          <a:p>
            <a:pPr lvl="1" marL="221742" indent="0" algn="just" defTabSz="886968">
              <a:spcBef>
                <a:spcPts val="300"/>
              </a:spcBef>
              <a:defRPr i="1" sz="1358"/>
            </a:pPr>
            <a:r>
              <a:t>                    echo sh(returnStdout: true, script: "curl -u ${env.USERNAME}:${env.PASSWORD} -F \"parents=${source}\" -F \"branch=${destination}\" ${apiUrl}")</a:t>
            </a:r>
          </a:p>
          <a:p>
            <a:pPr lvl="1" marL="221742" indent="0" algn="just" defTabSz="886968">
              <a:spcBef>
                <a:spcPts val="300"/>
              </a:spcBef>
              <a:defRPr i="1" sz="1358"/>
            </a:pPr>
            <a:r>
              <a:t>                    } } </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6" name="Title 1"/>
          <p:cNvSpPr txBox="1"/>
          <p:nvPr>
            <p:ph type="title"/>
          </p:nvPr>
        </p:nvSpPr>
        <p:spPr>
          <a:xfrm>
            <a:off x="179511" y="128035"/>
            <a:ext cx="6048674" cy="780686"/>
          </a:xfrm>
          <a:prstGeom prst="rect">
            <a:avLst/>
          </a:prstGeom>
        </p:spPr>
        <p:txBody>
          <a:bodyPr/>
          <a:lstStyle/>
          <a:p>
            <a:pPr/>
            <a:r>
              <a:t>Methods in pipeline</a:t>
            </a:r>
          </a:p>
        </p:txBody>
      </p:sp>
      <p:sp>
        <p:nvSpPr>
          <p:cNvPr id="417" name="Content Placeholder 2"/>
          <p:cNvSpPr txBox="1"/>
          <p:nvPr>
            <p:ph type="body" idx="1"/>
          </p:nvPr>
        </p:nvSpPr>
        <p:spPr>
          <a:xfrm>
            <a:off x="457200" y="1484783"/>
            <a:ext cx="8229600" cy="4896546"/>
          </a:xfrm>
          <a:prstGeom prst="rect">
            <a:avLst/>
          </a:prstGeom>
        </p:spPr>
        <p:txBody>
          <a:bodyPr/>
          <a:lstStyle/>
          <a:p>
            <a:pPr algn="l">
              <a:defRPr i="1" sz="1800"/>
            </a:pPr>
          </a:p>
          <a:p>
            <a:pPr algn="l">
              <a:spcBef>
                <a:spcPts val="400"/>
              </a:spcBef>
              <a:defRPr i="1" sz="1800"/>
            </a:pPr>
            <a:r>
              <a:t>Let’s add our parametrized method: </a:t>
            </a:r>
          </a:p>
          <a:p>
            <a:pPr lvl="1" algn="l">
              <a:spcBef>
                <a:spcPts val="400"/>
              </a:spcBef>
              <a:defRPr i="1" sz="1800"/>
            </a:pPr>
            <a:r>
              <a:t>…</a:t>
            </a:r>
          </a:p>
          <a:p>
            <a:pPr lvl="1" algn="l">
              <a:spcBef>
                <a:spcPts val="400"/>
              </a:spcBef>
              <a:defRPr i="1" sz="1800"/>
            </a:pPr>
            <a:r>
              <a:t>a2 = "for your patience"</a:t>
            </a:r>
          </a:p>
          <a:p>
            <a:pPr lvl="1" algn="l">
              <a:spcBef>
                <a:spcPts val="400"/>
              </a:spcBef>
              <a:defRPr i="1" sz="1800"/>
            </a:pPr>
            <a:r>
              <a:t>    return "${a1} ${a2}"</a:t>
            </a:r>
          </a:p>
          <a:p>
            <a:pPr lvl="1" algn="l">
              <a:spcBef>
                <a:spcPts val="400"/>
              </a:spcBef>
              <a:defRPr i="1" sz="1800"/>
            </a:pPr>
            <a:r>
              <a:t>}</a:t>
            </a:r>
          </a:p>
          <a:p>
            <a:pPr lvl="1" algn="l">
              <a:spcBef>
                <a:spcPts val="400"/>
              </a:spcBef>
              <a:defRPr i="1" sz="1800"/>
            </a:pPr>
            <a:r>
              <a:t>def getTextMessageParam(parameter_1, parameter_2)</a:t>
            </a:r>
          </a:p>
          <a:p>
            <a:pPr lvl="1" algn="l">
              <a:spcBef>
                <a:spcPts val="400"/>
              </a:spcBef>
              <a:defRPr i="1" sz="1800"/>
            </a:pPr>
            <a:r>
              <a:t>{</a:t>
            </a:r>
          </a:p>
          <a:p>
            <a:pPr lvl="1" algn="l">
              <a:spcBef>
                <a:spcPts val="400"/>
              </a:spcBef>
              <a:defRPr i="1" sz="1800"/>
            </a:pPr>
            <a:r>
              <a:t>    a1 = parameter_1.toUpperCase()</a:t>
            </a:r>
          </a:p>
          <a:p>
            <a:pPr lvl="1" algn="l">
              <a:spcBef>
                <a:spcPts val="400"/>
              </a:spcBef>
              <a:defRPr i="1" sz="1800"/>
            </a:pPr>
            <a:r>
              <a:t>    a2 = parameter_2.toLowerCase()</a:t>
            </a:r>
          </a:p>
          <a:p>
            <a:pPr lvl="1" algn="l">
              <a:spcBef>
                <a:spcPts val="400"/>
              </a:spcBef>
              <a:defRPr i="1" sz="1800"/>
            </a:pPr>
            <a:r>
              <a:t>    echo "Running parametrized method" </a:t>
            </a:r>
          </a:p>
          <a:p>
            <a:pPr lvl="1" algn="l">
              <a:spcBef>
                <a:spcPts val="400"/>
              </a:spcBef>
              <a:defRPr i="1" sz="1800"/>
            </a:pPr>
            <a:r>
              <a:t>    return "${a1} ${a2}"</a:t>
            </a:r>
          </a:p>
          <a:p>
            <a:pPr lvl="1" algn="l">
              <a:spcBef>
                <a:spcPts val="400"/>
              </a:spcBef>
              <a:defRPr i="1" sz="1800"/>
            </a:pPr>
            <a:r>
              <a:t>} </a:t>
            </a:r>
          </a:p>
        </p:txBody>
      </p:sp>
      <p:pic>
        <p:nvPicPr>
          <p:cNvPr id="418" name="Picture 5" descr="Picture 5"/>
          <p:cNvPicPr>
            <a:picLocks noChangeAspect="1"/>
          </p:cNvPicPr>
          <p:nvPr/>
        </p:nvPicPr>
        <p:blipFill>
          <a:blip r:embed="rId2">
            <a:extLst/>
          </a:blip>
          <a:stretch>
            <a:fillRect/>
          </a:stretch>
        </p:blipFill>
        <p:spPr>
          <a:xfrm>
            <a:off x="465438" y="1449773"/>
            <a:ext cx="609601" cy="363941"/>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1" name="Title 1"/>
          <p:cNvSpPr txBox="1"/>
          <p:nvPr>
            <p:ph type="title"/>
          </p:nvPr>
        </p:nvSpPr>
        <p:spPr>
          <a:xfrm>
            <a:off x="179511" y="128035"/>
            <a:ext cx="6048674" cy="780686"/>
          </a:xfrm>
          <a:prstGeom prst="rect">
            <a:avLst/>
          </a:prstGeom>
        </p:spPr>
        <p:txBody>
          <a:bodyPr/>
          <a:lstStyle/>
          <a:p>
            <a:pPr/>
            <a:r>
              <a:t>Methods in pipeline</a:t>
            </a:r>
          </a:p>
        </p:txBody>
      </p:sp>
      <p:sp>
        <p:nvSpPr>
          <p:cNvPr id="422" name="Content Placeholder 2"/>
          <p:cNvSpPr txBox="1"/>
          <p:nvPr>
            <p:ph type="body" idx="1"/>
          </p:nvPr>
        </p:nvSpPr>
        <p:spPr>
          <a:xfrm>
            <a:off x="457200" y="1484783"/>
            <a:ext cx="8229600" cy="4896546"/>
          </a:xfrm>
          <a:prstGeom prst="rect">
            <a:avLst/>
          </a:prstGeom>
        </p:spPr>
        <p:txBody>
          <a:bodyPr/>
          <a:lstStyle/>
          <a:p>
            <a:pPr algn="l">
              <a:defRPr i="1" sz="1800"/>
            </a:pPr>
          </a:p>
          <a:p>
            <a:pPr algn="l">
              <a:spcBef>
                <a:spcPts val="400"/>
              </a:spcBef>
              <a:defRPr i="1" sz="1800"/>
            </a:pPr>
            <a:r>
              <a:t>Modify our third step to use our second method : </a:t>
            </a:r>
          </a:p>
          <a:p>
            <a:pPr lvl="1" algn="l">
              <a:spcBef>
                <a:spcPts val="400"/>
              </a:spcBef>
              <a:defRPr i="1" sz="1800"/>
            </a:pPr>
            <a:r>
              <a:t>…</a:t>
            </a:r>
          </a:p>
          <a:p>
            <a:pPr lvl="1" algn="l">
              <a:spcBef>
                <a:spcPts val="400"/>
              </a:spcBef>
              <a:defRPr i="1" sz="1800"/>
            </a:pPr>
            <a:r>
              <a:t>stage('Third stage')</a:t>
            </a:r>
          </a:p>
          <a:p>
            <a:pPr lvl="1" algn="l">
              <a:spcBef>
                <a:spcPts val="400"/>
              </a:spcBef>
              <a:defRPr i="1" sz="1800"/>
            </a:pPr>
            <a:r>
              <a:t>{</a:t>
            </a:r>
          </a:p>
          <a:p>
            <a:pPr lvl="1" algn="l">
              <a:spcBef>
                <a:spcPts val="400"/>
              </a:spcBef>
              <a:defRPr i="1" sz="1800"/>
            </a:pPr>
            <a:r>
              <a:t> println getTextMessage()</a:t>
            </a:r>
          </a:p>
          <a:p>
            <a:pPr lvl="1" algn="l">
              <a:spcBef>
                <a:spcPts val="400"/>
              </a:spcBef>
              <a:defRPr i="1" sz="1800"/>
            </a:pPr>
            <a:r>
              <a:t> println getTextMessageParam("shOuld be iN upper cAse,", "LOWERcAse is HERe")</a:t>
            </a:r>
          </a:p>
          <a:p>
            <a:pPr lvl="1" algn="l">
              <a:spcBef>
                <a:spcPts val="400"/>
              </a:spcBef>
              <a:defRPr i="1" sz="1800"/>
            </a:pPr>
            <a:r>
              <a:t> }</a:t>
            </a:r>
          </a:p>
          <a:p>
            <a:pPr lvl="1" algn="l">
              <a:spcBef>
                <a:spcPts val="400"/>
              </a:spcBef>
              <a:defRPr i="1" sz="1800"/>
            </a:pPr>
            <a:r>
              <a:t>}</a:t>
            </a:r>
          </a:p>
          <a:p>
            <a:pPr lvl="1" algn="l">
              <a:spcBef>
                <a:spcPts val="400"/>
              </a:spcBef>
              <a:defRPr i="1" sz="1800"/>
            </a:pPr>
            <a:r>
              <a:t>…</a:t>
            </a:r>
          </a:p>
        </p:txBody>
      </p:sp>
      <p:pic>
        <p:nvPicPr>
          <p:cNvPr id="423" name="Picture 5" descr="Picture 5"/>
          <p:cNvPicPr>
            <a:picLocks noChangeAspect="1"/>
          </p:cNvPicPr>
          <p:nvPr/>
        </p:nvPicPr>
        <p:blipFill>
          <a:blip r:embed="rId2">
            <a:extLst/>
          </a:blip>
          <a:stretch>
            <a:fillRect/>
          </a:stretch>
        </p:blipFill>
        <p:spPr>
          <a:xfrm>
            <a:off x="465438" y="1449773"/>
            <a:ext cx="609601" cy="363941"/>
          </a:xfrm>
          <a:prstGeom prst="rect">
            <a:avLst/>
          </a:prstGeom>
          <a:ln w="12700">
            <a:miter lim="400000"/>
          </a:ln>
        </p:spPr>
      </p:pic>
      <p:pic>
        <p:nvPicPr>
          <p:cNvPr id="424" name="Picture 3" descr="Picture 3"/>
          <p:cNvPicPr>
            <a:picLocks noChangeAspect="1"/>
          </p:cNvPicPr>
          <p:nvPr/>
        </p:nvPicPr>
        <p:blipFill>
          <a:blip r:embed="rId3">
            <a:extLst/>
          </a:blip>
          <a:stretch>
            <a:fillRect/>
          </a:stretch>
        </p:blipFill>
        <p:spPr>
          <a:xfrm>
            <a:off x="4724400" y="4116592"/>
            <a:ext cx="3606800" cy="2264736"/>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7" name="Title 1"/>
          <p:cNvSpPr txBox="1"/>
          <p:nvPr>
            <p:ph type="title"/>
          </p:nvPr>
        </p:nvSpPr>
        <p:spPr>
          <a:xfrm>
            <a:off x="179511" y="128035"/>
            <a:ext cx="6048674" cy="780686"/>
          </a:xfrm>
          <a:prstGeom prst="rect">
            <a:avLst/>
          </a:prstGeom>
        </p:spPr>
        <p:txBody>
          <a:bodyPr/>
          <a:lstStyle/>
          <a:p>
            <a:pPr/>
            <a:r>
              <a:t>Shared Libraries</a:t>
            </a:r>
          </a:p>
        </p:txBody>
      </p:sp>
      <p:sp>
        <p:nvSpPr>
          <p:cNvPr id="428" name="Content Placeholder 2"/>
          <p:cNvSpPr txBox="1"/>
          <p:nvPr>
            <p:ph type="body" idx="1"/>
          </p:nvPr>
        </p:nvSpPr>
        <p:spPr>
          <a:xfrm>
            <a:off x="457200" y="1484783"/>
            <a:ext cx="8229600" cy="4896546"/>
          </a:xfrm>
          <a:prstGeom prst="rect">
            <a:avLst/>
          </a:prstGeom>
        </p:spPr>
        <p:txBody>
          <a:bodyPr/>
          <a:lstStyle/>
          <a:p>
            <a:pPr algn="just"/>
            <a:r>
              <a:t>As Pipeline is adopted for more and more projects in an organization, common patterns are likely to emerge. Oftentimes it is useful to share parts of Pipelines between various projects to reduce redundancies and keep code "DRY” and easily modify the block chain.</a:t>
            </a:r>
          </a:p>
          <a:p>
            <a:pPr algn="l"/>
          </a:p>
          <a:p>
            <a:pPr algn="l"/>
            <a:r>
              <a:t>Pipeline has support for creating "Shared Libraries" which can be defined in external source control repositories and loaded into existing Pipelines.</a:t>
            </a:r>
          </a:p>
          <a:p>
            <a:pPr/>
            <a:b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1" name="Title 1"/>
          <p:cNvSpPr txBox="1"/>
          <p:nvPr>
            <p:ph type="title"/>
          </p:nvPr>
        </p:nvSpPr>
        <p:spPr>
          <a:xfrm>
            <a:off x="179511" y="128035"/>
            <a:ext cx="6048674" cy="780686"/>
          </a:xfrm>
          <a:prstGeom prst="rect">
            <a:avLst/>
          </a:prstGeom>
        </p:spPr>
        <p:txBody>
          <a:bodyPr/>
          <a:lstStyle/>
          <a:p>
            <a:pPr/>
            <a:r>
              <a:t>Shared Libraries</a:t>
            </a:r>
          </a:p>
        </p:txBody>
      </p:sp>
      <p:sp>
        <p:nvSpPr>
          <p:cNvPr id="432" name="Content Placeholder 2"/>
          <p:cNvSpPr txBox="1"/>
          <p:nvPr>
            <p:ph type="body" idx="1"/>
          </p:nvPr>
        </p:nvSpPr>
        <p:spPr>
          <a:xfrm>
            <a:off x="457200" y="1484783"/>
            <a:ext cx="8229600" cy="4896546"/>
          </a:xfrm>
          <a:prstGeom prst="rect">
            <a:avLst/>
          </a:prstGeom>
        </p:spPr>
        <p:txBody>
          <a:bodyPr/>
          <a:lstStyle/>
          <a:p>
            <a:pPr algn="l"/>
            <a:r>
              <a:t>The directory structure of a Shared Library repository is as follows:</a:t>
            </a:r>
          </a:p>
          <a:p>
            <a:pPr lvl="1" algn="l">
              <a:spcBef>
                <a:spcPts val="300"/>
              </a:spcBef>
              <a:defRPr sz="1400"/>
            </a:pPr>
            <a:br/>
            <a:r>
              <a:rPr sz="1600"/>
              <a:t>(root)</a:t>
            </a:r>
          </a:p>
          <a:p>
            <a:pPr lvl="1" algn="l">
              <a:spcBef>
                <a:spcPts val="300"/>
              </a:spcBef>
              <a:defRPr sz="1600"/>
            </a:pPr>
            <a:r>
              <a:t>+- src                     # Groovy source files</a:t>
            </a:r>
          </a:p>
          <a:p>
            <a:pPr lvl="1" algn="l">
              <a:spcBef>
                <a:spcPts val="300"/>
              </a:spcBef>
              <a:defRPr sz="1600"/>
            </a:pPr>
            <a:r>
              <a:t>|   +- org</a:t>
            </a:r>
          </a:p>
          <a:p>
            <a:pPr lvl="1" algn="l">
              <a:spcBef>
                <a:spcPts val="300"/>
              </a:spcBef>
              <a:defRPr sz="1600"/>
            </a:pPr>
            <a:r>
              <a:t>|       +- foo</a:t>
            </a:r>
          </a:p>
          <a:p>
            <a:pPr lvl="1" algn="l">
              <a:spcBef>
                <a:spcPts val="300"/>
              </a:spcBef>
              <a:defRPr sz="1600"/>
            </a:pPr>
            <a:r>
              <a:t>|           +- Bar.groovy  # for org.foo.Bar class</a:t>
            </a:r>
          </a:p>
          <a:p>
            <a:pPr lvl="1" algn="l">
              <a:spcBef>
                <a:spcPts val="300"/>
              </a:spcBef>
              <a:defRPr sz="1600"/>
            </a:pPr>
            <a:r>
              <a:t>+- vars</a:t>
            </a:r>
          </a:p>
          <a:p>
            <a:pPr lvl="1" algn="l">
              <a:spcBef>
                <a:spcPts val="300"/>
              </a:spcBef>
              <a:defRPr sz="1600"/>
            </a:pPr>
            <a:r>
              <a:t>|   +- foo.groovy          # for global 'foo' variable</a:t>
            </a:r>
          </a:p>
          <a:p>
            <a:pPr lvl="1" algn="l">
              <a:spcBef>
                <a:spcPts val="300"/>
              </a:spcBef>
              <a:defRPr sz="1600"/>
            </a:pPr>
            <a:r>
              <a:t>|   +- foo.txt             # help for 'foo' variable</a:t>
            </a:r>
          </a:p>
          <a:p>
            <a:pPr lvl="1" algn="l">
              <a:spcBef>
                <a:spcPts val="300"/>
              </a:spcBef>
              <a:defRPr sz="1600"/>
            </a:pPr>
            <a:r>
              <a:t>+- resources               # resource files (external libraries only)</a:t>
            </a:r>
          </a:p>
          <a:p>
            <a:pPr lvl="1" algn="l">
              <a:spcBef>
                <a:spcPts val="300"/>
              </a:spcBef>
              <a:defRPr sz="1600"/>
            </a:pPr>
            <a:r>
              <a:t>|   +- org</a:t>
            </a:r>
          </a:p>
          <a:p>
            <a:pPr lvl="1" algn="l">
              <a:spcBef>
                <a:spcPts val="300"/>
              </a:spcBef>
              <a:defRPr sz="1600"/>
            </a:pPr>
            <a:r>
              <a:t>|       +- foo</a:t>
            </a:r>
          </a:p>
          <a:p>
            <a:pPr lvl="1" algn="l">
              <a:spcBef>
                <a:spcPts val="300"/>
              </a:spcBef>
              <a:defRPr sz="1600"/>
            </a:pPr>
            <a:r>
              <a:t>|           +- bar.json    # static helper data for org.foo.Bar</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5" name="Title 1"/>
          <p:cNvSpPr txBox="1"/>
          <p:nvPr>
            <p:ph type="title"/>
          </p:nvPr>
        </p:nvSpPr>
        <p:spPr>
          <a:xfrm>
            <a:off x="179511" y="128035"/>
            <a:ext cx="6048674" cy="780686"/>
          </a:xfrm>
          <a:prstGeom prst="rect">
            <a:avLst/>
          </a:prstGeom>
        </p:spPr>
        <p:txBody>
          <a:bodyPr/>
          <a:lstStyle/>
          <a:p>
            <a:pPr/>
            <a:r>
              <a:t>Shared Libraries</a:t>
            </a:r>
          </a:p>
        </p:txBody>
      </p:sp>
      <p:sp>
        <p:nvSpPr>
          <p:cNvPr id="436" name="Content Placeholder 2"/>
          <p:cNvSpPr txBox="1"/>
          <p:nvPr>
            <p:ph type="body" idx="1"/>
          </p:nvPr>
        </p:nvSpPr>
        <p:spPr>
          <a:xfrm>
            <a:off x="457200" y="1484783"/>
            <a:ext cx="8229600" cy="4896546"/>
          </a:xfrm>
          <a:prstGeom prst="rect">
            <a:avLst/>
          </a:prstGeom>
        </p:spPr>
        <p:txBody>
          <a:bodyPr/>
          <a:lstStyle/>
          <a:p>
            <a:pPr algn="l" defTabSz="822959">
              <a:defRPr sz="2250"/>
            </a:pPr>
            <a:r>
              <a:t>The </a:t>
            </a:r>
            <a:r>
              <a:rPr sz="2880"/>
              <a:t>src</a:t>
            </a:r>
            <a:r>
              <a:t> directory should look like standard Java source directory structure. This directory is added to the classpath when executing Pipelines.</a:t>
            </a:r>
          </a:p>
          <a:p>
            <a:pPr algn="l" defTabSz="822959">
              <a:defRPr sz="2250"/>
            </a:pPr>
            <a:r>
              <a:t>The </a:t>
            </a:r>
            <a:r>
              <a:rPr sz="2880"/>
              <a:t>vars</a:t>
            </a:r>
            <a:r>
              <a:t> directory hosts scripts that define global variables accessible from Pipeline. The basename of each .groovy file should be a Groovy (~ Java) identifier, conventionally camelCased. </a:t>
            </a:r>
          </a:p>
          <a:p>
            <a:pPr algn="l" defTabSz="822959">
              <a:spcBef>
                <a:spcPts val="500"/>
              </a:spcBef>
              <a:defRPr sz="2250"/>
            </a:pPr>
            <a:r>
              <a:t>The matching .txt, if present, can contain documentation, processed through the system’s configured markup formatter (so may really be HTML, Markdown, etc., though the txt extension is required).</a:t>
            </a:r>
          </a:p>
          <a:p>
            <a:pPr algn="l" defTabSz="822959">
              <a:spcBef>
                <a:spcPts val="500"/>
              </a:spcBef>
              <a:defRPr sz="2250"/>
            </a:pPr>
            <a:b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9" name="Title 1"/>
          <p:cNvSpPr txBox="1"/>
          <p:nvPr>
            <p:ph type="title"/>
          </p:nvPr>
        </p:nvSpPr>
        <p:spPr>
          <a:xfrm>
            <a:off x="179511" y="128035"/>
            <a:ext cx="6048674" cy="780686"/>
          </a:xfrm>
          <a:prstGeom prst="rect">
            <a:avLst/>
          </a:prstGeom>
        </p:spPr>
        <p:txBody>
          <a:bodyPr/>
          <a:lstStyle/>
          <a:p>
            <a:pPr/>
            <a:r>
              <a:t>Shared Libraries</a:t>
            </a:r>
          </a:p>
        </p:txBody>
      </p:sp>
      <p:sp>
        <p:nvSpPr>
          <p:cNvPr id="440" name="Content Placeholder 2"/>
          <p:cNvSpPr txBox="1"/>
          <p:nvPr>
            <p:ph type="body" idx="1"/>
          </p:nvPr>
        </p:nvSpPr>
        <p:spPr>
          <a:xfrm>
            <a:off x="457200" y="1484783"/>
            <a:ext cx="8229600" cy="4896546"/>
          </a:xfrm>
          <a:prstGeom prst="rect">
            <a:avLst/>
          </a:prstGeom>
        </p:spPr>
        <p:txBody>
          <a:bodyPr/>
          <a:lstStyle/>
          <a:p>
            <a:pPr algn="l"/>
            <a:r>
              <a:t>Basically, the shared libraries are the predefined pipelines and methods which could be evoked out of the initial pipeline. To plug in the library, please go to the “Configure system” </a:t>
            </a:r>
            <a:r>
              <a:rPr>
                <a:latin typeface="Wingdings"/>
                <a:ea typeface="Wingdings"/>
                <a:cs typeface="Wingdings"/>
                <a:sym typeface="Wingdings"/>
              </a:rPr>
              <a:t></a:t>
            </a:r>
            <a:r>
              <a:t>”Global Pipeline Libraries” section and add the relevant pipeline:</a:t>
            </a:r>
            <a:br/>
          </a:p>
        </p:txBody>
      </p:sp>
      <p:pic>
        <p:nvPicPr>
          <p:cNvPr id="441" name="Picture 3" descr="Picture 3"/>
          <p:cNvPicPr>
            <a:picLocks noChangeAspect="1"/>
          </p:cNvPicPr>
          <p:nvPr/>
        </p:nvPicPr>
        <p:blipFill>
          <a:blip r:embed="rId2">
            <a:extLst/>
          </a:blip>
          <a:stretch>
            <a:fillRect/>
          </a:stretch>
        </p:blipFill>
        <p:spPr>
          <a:xfrm>
            <a:off x="1181100" y="3610140"/>
            <a:ext cx="6781800" cy="2783715"/>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4" name="Title 1"/>
          <p:cNvSpPr txBox="1"/>
          <p:nvPr>
            <p:ph type="title"/>
          </p:nvPr>
        </p:nvSpPr>
        <p:spPr>
          <a:xfrm>
            <a:off x="179511" y="128035"/>
            <a:ext cx="6048674" cy="780686"/>
          </a:xfrm>
          <a:prstGeom prst="rect">
            <a:avLst/>
          </a:prstGeom>
        </p:spPr>
        <p:txBody>
          <a:bodyPr/>
          <a:lstStyle/>
          <a:p>
            <a:pPr/>
            <a:r>
              <a:t>Shared Libraries</a:t>
            </a:r>
          </a:p>
        </p:txBody>
      </p:sp>
      <p:pic>
        <p:nvPicPr>
          <p:cNvPr id="445" name="Content Placeholder 4" descr="Content Placeholder 4"/>
          <p:cNvPicPr>
            <a:picLocks noChangeAspect="1"/>
          </p:cNvPicPr>
          <p:nvPr/>
        </p:nvPicPr>
        <p:blipFill>
          <a:blip r:embed="rId2">
            <a:extLst/>
          </a:blip>
          <a:stretch>
            <a:fillRect/>
          </a:stretch>
        </p:blipFill>
        <p:spPr>
          <a:xfrm>
            <a:off x="381000" y="1524000"/>
            <a:ext cx="8229600" cy="1415492"/>
          </a:xfrm>
          <a:prstGeom prst="rect">
            <a:avLst/>
          </a:prstGeom>
          <a:ln w="12700">
            <a:miter lim="400000"/>
          </a:ln>
        </p:spPr>
      </p:pic>
      <p:sp>
        <p:nvSpPr>
          <p:cNvPr id="446" name="TextBox 5"/>
          <p:cNvSpPr txBox="1"/>
          <p:nvPr/>
        </p:nvSpPr>
        <p:spPr>
          <a:xfrm>
            <a:off x="457200" y="3370105"/>
            <a:ext cx="8153400"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rtl="0">
              <a:defRPr/>
            </a:pPr>
            <a:r>
              <a:t>Test shared library: </a:t>
            </a:r>
            <a:r>
              <a:rPr b="1" i="1"/>
              <a:t>https://github.com/karldso/shared_library.git</a:t>
            </a:r>
          </a:p>
        </p:txBody>
      </p:sp>
      <p:pic>
        <p:nvPicPr>
          <p:cNvPr id="447" name="Picture 6" descr="Picture 6"/>
          <p:cNvPicPr>
            <a:picLocks noChangeAspect="1"/>
          </p:cNvPicPr>
          <p:nvPr/>
        </p:nvPicPr>
        <p:blipFill>
          <a:blip r:embed="rId3">
            <a:extLst/>
          </a:blip>
          <a:srcRect l="0" t="0" r="0" b="13540"/>
          <a:stretch>
            <a:fillRect/>
          </a:stretch>
        </p:blipFill>
        <p:spPr>
          <a:xfrm>
            <a:off x="952500" y="3962400"/>
            <a:ext cx="7086600" cy="235656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TextBox 7"/>
          <p:cNvSpPr txBox="1"/>
          <p:nvPr>
            <p:ph type="sldNum" sz="quarter" idx="2"/>
          </p:nvPr>
        </p:nvSpPr>
        <p:spPr>
          <a:xfrm>
            <a:off x="331964" y="6519863"/>
            <a:ext cx="203025"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0" name="Title 1"/>
          <p:cNvSpPr txBox="1"/>
          <p:nvPr>
            <p:ph type="title"/>
          </p:nvPr>
        </p:nvSpPr>
        <p:spPr>
          <a:xfrm>
            <a:off x="179511" y="128035"/>
            <a:ext cx="6048674" cy="780686"/>
          </a:xfrm>
          <a:prstGeom prst="rect">
            <a:avLst/>
          </a:prstGeom>
        </p:spPr>
        <p:txBody>
          <a:bodyPr/>
          <a:lstStyle/>
          <a:p>
            <a:pPr/>
            <a:r>
              <a:t>History of Jenkins</a:t>
            </a:r>
          </a:p>
        </p:txBody>
      </p:sp>
      <p:pic>
        <p:nvPicPr>
          <p:cNvPr id="161" name="Picture 4" descr="Picture 4"/>
          <p:cNvPicPr>
            <a:picLocks noChangeAspect="1"/>
          </p:cNvPicPr>
          <p:nvPr/>
        </p:nvPicPr>
        <p:blipFill>
          <a:blip r:embed="rId2">
            <a:extLst/>
          </a:blip>
          <a:srcRect l="832" t="17704" r="1666" b="236"/>
          <a:stretch>
            <a:fillRect/>
          </a:stretch>
        </p:blipFill>
        <p:spPr>
          <a:xfrm>
            <a:off x="228599" y="2590799"/>
            <a:ext cx="8610602" cy="3505202"/>
          </a:xfrm>
          <a:prstGeom prst="rect">
            <a:avLst/>
          </a:prstGeom>
          <a:ln w="12700">
            <a:miter lim="400000"/>
          </a:ln>
        </p:spPr>
      </p:pic>
      <p:sp>
        <p:nvSpPr>
          <p:cNvPr id="162" name="TextBox 2"/>
          <p:cNvSpPr txBox="1"/>
          <p:nvPr/>
        </p:nvSpPr>
        <p:spPr>
          <a:xfrm>
            <a:off x="179512" y="1386405"/>
            <a:ext cx="8735888" cy="100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rtl="0">
              <a:defRPr sz="2000">
                <a:latin typeface="Calibri Light"/>
                <a:ea typeface="Calibri Light"/>
                <a:cs typeface="Calibri Light"/>
                <a:sym typeface="Calibri Light"/>
              </a:defRPr>
            </a:lvl1pPr>
          </a:lstStyle>
          <a:p>
            <a:pPr/>
            <a:r>
              <a:t>Both forks Jenkins and Hudson continue to exist, although Jenkins is much more active. In 2014 Kawaguchi became CTO of CloudBees, which offers Jenkins-based continuous delivery products.</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0" name="Title 1"/>
          <p:cNvSpPr txBox="1"/>
          <p:nvPr>
            <p:ph type="title"/>
          </p:nvPr>
        </p:nvSpPr>
        <p:spPr>
          <a:xfrm>
            <a:off x="179511" y="128035"/>
            <a:ext cx="6048674" cy="780686"/>
          </a:xfrm>
          <a:prstGeom prst="rect">
            <a:avLst/>
          </a:prstGeom>
        </p:spPr>
        <p:txBody>
          <a:bodyPr/>
          <a:lstStyle/>
          <a:p>
            <a:pPr/>
            <a:r>
              <a:t>Methods in pipeline</a:t>
            </a:r>
          </a:p>
        </p:txBody>
      </p:sp>
      <p:sp>
        <p:nvSpPr>
          <p:cNvPr id="451" name="Content Placeholder 2"/>
          <p:cNvSpPr txBox="1"/>
          <p:nvPr>
            <p:ph type="body" idx="1"/>
          </p:nvPr>
        </p:nvSpPr>
        <p:spPr>
          <a:xfrm>
            <a:off x="457200" y="1484783"/>
            <a:ext cx="8229600" cy="4896546"/>
          </a:xfrm>
          <a:prstGeom prst="rect">
            <a:avLst/>
          </a:prstGeom>
        </p:spPr>
        <p:txBody>
          <a:bodyPr/>
          <a:lstStyle/>
          <a:p>
            <a:pPr algn="l" defTabSz="896111">
              <a:spcBef>
                <a:spcPts val="500"/>
              </a:spcBef>
              <a:defRPr i="1" sz="1764"/>
            </a:pPr>
          </a:p>
          <a:p>
            <a:pPr algn="l" defTabSz="896111">
              <a:spcBef>
                <a:spcPts val="400"/>
              </a:spcBef>
              <a:defRPr i="1" sz="1764"/>
            </a:pPr>
            <a:r>
              <a:t>Add the library to the pipeline and create the fourth step to use it. Add to the top:</a:t>
            </a:r>
          </a:p>
          <a:p>
            <a:pPr lvl="1" indent="448055" algn="l" defTabSz="896111">
              <a:spcBef>
                <a:spcPts val="500"/>
              </a:spcBef>
              <a:defRPr i="1" sz="1764"/>
            </a:pPr>
          </a:p>
          <a:p>
            <a:pPr lvl="1" indent="448055" algn="l" defTabSz="896111">
              <a:spcBef>
                <a:spcPts val="400"/>
              </a:spcBef>
              <a:defRPr i="1" sz="1764"/>
            </a:pPr>
            <a:r>
              <a:t>@Library ('JB_shared@1.0') _</a:t>
            </a:r>
          </a:p>
          <a:p>
            <a:pPr lvl="1" indent="448055" algn="l" defTabSz="896111">
              <a:spcBef>
                <a:spcPts val="400"/>
              </a:spcBef>
              <a:defRPr i="1" sz="1764"/>
            </a:pPr>
            <a:r>
              <a:t>…</a:t>
            </a:r>
          </a:p>
          <a:p>
            <a:pPr lvl="1" indent="448055" algn="l" defTabSz="896111">
              <a:spcBef>
                <a:spcPts val="400"/>
              </a:spcBef>
              <a:defRPr i="1" sz="1764"/>
            </a:pPr>
            <a:r>
              <a:t>stage('Fours stage')</a:t>
            </a:r>
          </a:p>
          <a:p>
            <a:pPr lvl="1" indent="448055" algn="l" defTabSz="896111">
              <a:spcBef>
                <a:spcPts val="400"/>
              </a:spcBef>
              <a:defRPr i="1" sz="1764"/>
            </a:pPr>
            <a:r>
              <a:t>    {</a:t>
            </a:r>
          </a:p>
          <a:p>
            <a:pPr lvl="1" indent="448055" algn="l" defTabSz="896111">
              <a:spcBef>
                <a:spcPts val="400"/>
              </a:spcBef>
              <a:defRPr i="1" sz="1764"/>
            </a:pPr>
            <a:r>
              <a:t>        testStep{}</a:t>
            </a:r>
          </a:p>
          <a:p>
            <a:pPr lvl="1" indent="448055" algn="l" defTabSz="896111">
              <a:spcBef>
                <a:spcPts val="400"/>
              </a:spcBef>
              <a:defRPr i="1" sz="1764"/>
            </a:pPr>
            <a:r>
              <a:t>    }</a:t>
            </a:r>
          </a:p>
          <a:p>
            <a:pPr lvl="1" indent="448055" algn="l" defTabSz="896111">
              <a:spcBef>
                <a:spcPts val="400"/>
              </a:spcBef>
              <a:defRPr i="1" sz="1764"/>
            </a:pPr>
            <a:r>
              <a:t>}</a:t>
            </a:r>
          </a:p>
          <a:p>
            <a:pPr lvl="1" indent="448055" algn="l" defTabSz="896111">
              <a:spcBef>
                <a:spcPts val="400"/>
              </a:spcBef>
              <a:defRPr i="1" sz="1764"/>
            </a:pPr>
            <a:r>
              <a:t>def getTextMessage()</a:t>
            </a:r>
          </a:p>
          <a:p>
            <a:pPr lvl="1" indent="448055" algn="l" defTabSz="896111">
              <a:spcBef>
                <a:spcPts val="400"/>
              </a:spcBef>
              <a:defRPr i="1" sz="1764"/>
            </a:pPr>
            <a:r>
              <a:t>{</a:t>
            </a:r>
          </a:p>
          <a:p>
            <a:pPr lvl="1" indent="448055" algn="l" defTabSz="896111">
              <a:spcBef>
                <a:spcPts val="400"/>
              </a:spcBef>
              <a:defRPr i="1" sz="1764"/>
            </a:pPr>
            <a:r>
              <a:t>    a1 = "Thanks”</a:t>
            </a:r>
          </a:p>
          <a:p>
            <a:pPr lvl="1" indent="448055" algn="l" defTabSz="896111">
              <a:spcBef>
                <a:spcPts val="400"/>
              </a:spcBef>
              <a:defRPr i="1" sz="1764"/>
            </a:pPr>
            <a:r>
              <a:t>…</a:t>
            </a:r>
          </a:p>
        </p:txBody>
      </p:sp>
      <p:pic>
        <p:nvPicPr>
          <p:cNvPr id="452" name="Picture 5" descr="Picture 5"/>
          <p:cNvPicPr>
            <a:picLocks noChangeAspect="1"/>
          </p:cNvPicPr>
          <p:nvPr/>
        </p:nvPicPr>
        <p:blipFill>
          <a:blip r:embed="rId2">
            <a:extLst/>
          </a:blip>
          <a:stretch>
            <a:fillRect/>
          </a:stretch>
        </p:blipFill>
        <p:spPr>
          <a:xfrm>
            <a:off x="465438" y="1449773"/>
            <a:ext cx="609601" cy="363941"/>
          </a:xfrm>
          <a:prstGeom prst="rect">
            <a:avLst/>
          </a:prstGeom>
          <a:ln w="12700">
            <a:miter lim="400000"/>
          </a:ln>
        </p:spPr>
      </p:pic>
      <p:pic>
        <p:nvPicPr>
          <p:cNvPr id="453" name="Picture 4" descr="Picture 4"/>
          <p:cNvPicPr>
            <a:picLocks noChangeAspect="1"/>
          </p:cNvPicPr>
          <p:nvPr/>
        </p:nvPicPr>
        <p:blipFill>
          <a:blip r:embed="rId3">
            <a:extLst/>
          </a:blip>
          <a:stretch>
            <a:fillRect/>
          </a:stretch>
        </p:blipFill>
        <p:spPr>
          <a:xfrm>
            <a:off x="3967584" y="4953000"/>
            <a:ext cx="4521201" cy="1231900"/>
          </a:xfrm>
          <a:prstGeom prst="rect">
            <a:avLst/>
          </a:prstGeom>
          <a:ln w="12700">
            <a:miter lim="400000"/>
          </a:ln>
        </p:spPr>
      </p:pic>
      <p:pic>
        <p:nvPicPr>
          <p:cNvPr id="454" name="Picture 6" descr="Picture 6"/>
          <p:cNvPicPr>
            <a:picLocks noChangeAspect="1"/>
          </p:cNvPicPr>
          <p:nvPr/>
        </p:nvPicPr>
        <p:blipFill>
          <a:blip r:embed="rId4">
            <a:extLst/>
          </a:blip>
          <a:stretch>
            <a:fillRect/>
          </a:stretch>
        </p:blipFill>
        <p:spPr>
          <a:xfrm>
            <a:off x="4234284" y="2336242"/>
            <a:ext cx="3987801" cy="1765301"/>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7" name="Title 1"/>
          <p:cNvSpPr txBox="1"/>
          <p:nvPr>
            <p:ph type="title"/>
          </p:nvPr>
        </p:nvSpPr>
        <p:spPr>
          <a:xfrm>
            <a:off x="179511" y="128035"/>
            <a:ext cx="6048674" cy="780686"/>
          </a:xfrm>
          <a:prstGeom prst="rect">
            <a:avLst/>
          </a:prstGeom>
        </p:spPr>
        <p:txBody>
          <a:bodyPr/>
          <a:lstStyle/>
          <a:p>
            <a:pPr/>
            <a:r>
              <a:t>Shared Libraries</a:t>
            </a:r>
          </a:p>
        </p:txBody>
      </p:sp>
      <p:sp>
        <p:nvSpPr>
          <p:cNvPr id="458" name="Content Placeholder 2"/>
          <p:cNvSpPr txBox="1"/>
          <p:nvPr>
            <p:ph type="body" idx="1"/>
          </p:nvPr>
        </p:nvSpPr>
        <p:spPr>
          <a:xfrm>
            <a:off x="457200" y="1484783"/>
            <a:ext cx="8229600" cy="4896546"/>
          </a:xfrm>
          <a:prstGeom prst="rect">
            <a:avLst/>
          </a:prstGeom>
        </p:spPr>
        <p:txBody>
          <a:bodyPr/>
          <a:lstStyle/>
          <a:p>
            <a:pPr algn="l"/>
            <a:r>
              <a:t>This is a very basic illustration of how using shared libraries work. There is much more detail and functionality surrounding shared libraries, and extending your pipeline in general, than we can cover here.</a:t>
            </a:r>
            <a:br/>
          </a:p>
        </p:txBody>
      </p:sp>
      <p:pic>
        <p:nvPicPr>
          <p:cNvPr id="459" name="Picture 4" descr="Picture 4"/>
          <p:cNvPicPr>
            <a:picLocks noChangeAspect="1"/>
          </p:cNvPicPr>
          <p:nvPr/>
        </p:nvPicPr>
        <p:blipFill>
          <a:blip r:embed="rId2">
            <a:extLst/>
          </a:blip>
          <a:stretch>
            <a:fillRect/>
          </a:stretch>
        </p:blipFill>
        <p:spPr>
          <a:xfrm>
            <a:off x="1397000" y="3048000"/>
            <a:ext cx="6350000" cy="3175000"/>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2" name="Title 1"/>
          <p:cNvSpPr txBox="1"/>
          <p:nvPr>
            <p:ph type="title"/>
          </p:nvPr>
        </p:nvSpPr>
        <p:spPr>
          <a:xfrm>
            <a:off x="179511" y="128035"/>
            <a:ext cx="6048674" cy="780686"/>
          </a:xfrm>
          <a:prstGeom prst="rect">
            <a:avLst/>
          </a:prstGeom>
        </p:spPr>
        <p:txBody>
          <a:bodyPr/>
          <a:lstStyle/>
          <a:p>
            <a:pPr/>
            <a:r>
              <a:t>JenkinsFile</a:t>
            </a:r>
          </a:p>
        </p:txBody>
      </p:sp>
      <p:sp>
        <p:nvSpPr>
          <p:cNvPr id="463" name="Content Placeholder 2"/>
          <p:cNvSpPr txBox="1"/>
          <p:nvPr>
            <p:ph type="body" idx="1"/>
          </p:nvPr>
        </p:nvSpPr>
        <p:spPr>
          <a:xfrm>
            <a:off x="457200" y="1484783"/>
            <a:ext cx="8229600" cy="4896546"/>
          </a:xfrm>
          <a:prstGeom prst="rect">
            <a:avLst/>
          </a:prstGeom>
        </p:spPr>
        <p:txBody>
          <a:bodyPr/>
          <a:lstStyle/>
          <a:p>
            <a:pPr algn="just"/>
            <a:r>
              <a:t>Before this stage, we altered the pipeline directly in the Groovy Sandbox:</a:t>
            </a:r>
          </a:p>
          <a:p>
            <a:pPr algn="just"/>
          </a:p>
          <a:p>
            <a:pPr algn="just"/>
          </a:p>
          <a:p>
            <a:pPr algn="just"/>
          </a:p>
          <a:p>
            <a:pPr algn="just"/>
          </a:p>
          <a:p>
            <a:pPr algn="just"/>
          </a:p>
          <a:p>
            <a:pPr algn="just"/>
          </a:p>
          <a:p>
            <a:pPr algn="just"/>
          </a:p>
          <a:p>
            <a:pPr algn="just"/>
            <a:r>
              <a:t>To track, supervise and allow all the changes we could keep and evoke the code right out of the repository.</a:t>
            </a:r>
          </a:p>
        </p:txBody>
      </p:sp>
      <p:pic>
        <p:nvPicPr>
          <p:cNvPr id="464" name="Picture 3" descr="Picture 3"/>
          <p:cNvPicPr>
            <a:picLocks noChangeAspect="1"/>
          </p:cNvPicPr>
          <p:nvPr/>
        </p:nvPicPr>
        <p:blipFill>
          <a:blip r:embed="rId2">
            <a:extLst/>
          </a:blip>
          <a:stretch>
            <a:fillRect/>
          </a:stretch>
        </p:blipFill>
        <p:spPr>
          <a:xfrm>
            <a:off x="1828800" y="2438400"/>
            <a:ext cx="6248400" cy="2862171"/>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7" name="Title 1"/>
          <p:cNvSpPr txBox="1"/>
          <p:nvPr>
            <p:ph type="title"/>
          </p:nvPr>
        </p:nvSpPr>
        <p:spPr>
          <a:xfrm>
            <a:off x="179511" y="128035"/>
            <a:ext cx="6048674" cy="780686"/>
          </a:xfrm>
          <a:prstGeom prst="rect">
            <a:avLst/>
          </a:prstGeom>
        </p:spPr>
        <p:txBody>
          <a:bodyPr/>
          <a:lstStyle/>
          <a:p>
            <a:pPr/>
            <a:r>
              <a:t>JenkinsFile</a:t>
            </a:r>
          </a:p>
        </p:txBody>
      </p:sp>
      <p:sp>
        <p:nvSpPr>
          <p:cNvPr id="468" name="Content Placeholder 2"/>
          <p:cNvSpPr txBox="1"/>
          <p:nvPr>
            <p:ph type="body" idx="1"/>
          </p:nvPr>
        </p:nvSpPr>
        <p:spPr>
          <a:xfrm>
            <a:off x="457200" y="1484783"/>
            <a:ext cx="8229600" cy="4896546"/>
          </a:xfrm>
          <a:prstGeom prst="rect">
            <a:avLst/>
          </a:prstGeom>
        </p:spPr>
        <p:txBody>
          <a:bodyPr/>
          <a:lstStyle>
            <a:lvl1pPr algn="just"/>
          </a:lstStyle>
          <a:p>
            <a:pPr/>
            <a:r>
              <a:t>To define the Jenkinsfile usage we need to shift under the “Pipeline script from SCM”:</a:t>
            </a:r>
          </a:p>
        </p:txBody>
      </p:sp>
      <p:pic>
        <p:nvPicPr>
          <p:cNvPr id="469" name="Picture 4" descr="Picture 4"/>
          <p:cNvPicPr>
            <a:picLocks noChangeAspect="1"/>
          </p:cNvPicPr>
          <p:nvPr/>
        </p:nvPicPr>
        <p:blipFill>
          <a:blip r:embed="rId2">
            <a:extLst/>
          </a:blip>
          <a:stretch>
            <a:fillRect/>
          </a:stretch>
        </p:blipFill>
        <p:spPr>
          <a:xfrm>
            <a:off x="1447800" y="2377059"/>
            <a:ext cx="5925016" cy="4004269"/>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2" name="Content Placeholder 2"/>
          <p:cNvSpPr txBox="1"/>
          <p:nvPr>
            <p:ph type="body" idx="1"/>
          </p:nvPr>
        </p:nvSpPr>
        <p:spPr>
          <a:xfrm>
            <a:off x="395536" y="1340768"/>
            <a:ext cx="8367463" cy="4907632"/>
          </a:xfrm>
          <a:prstGeom prst="rect">
            <a:avLst/>
          </a:prstGeom>
        </p:spPr>
        <p:txBody>
          <a:bodyPr/>
          <a:lstStyle/>
          <a:p>
            <a:pPr algn="l"/>
            <a:r>
              <a:t>As we do remember from our GIT course, the Webhooks provide a way for notifications to be delivered to</a:t>
            </a:r>
            <a:r>
              <a:t> </a:t>
            </a:r>
            <a:r>
              <a:t>the integrated external system (Jenkins in our case) whenever certain actions occur on a repository or organization. Previously, we triggered the job manually, let’s see how to automate this a bit. </a:t>
            </a:r>
          </a:p>
        </p:txBody>
      </p:sp>
      <p:sp>
        <p:nvSpPr>
          <p:cNvPr id="473" name="Title 1"/>
          <p:cNvSpPr txBox="1"/>
          <p:nvPr>
            <p:ph type="title"/>
          </p:nvPr>
        </p:nvSpPr>
        <p:spPr>
          <a:xfrm>
            <a:off x="179511" y="128035"/>
            <a:ext cx="6048674" cy="780686"/>
          </a:xfrm>
          <a:prstGeom prst="rect">
            <a:avLst/>
          </a:prstGeom>
        </p:spPr>
        <p:txBody>
          <a:bodyPr/>
          <a:lstStyle/>
          <a:p>
            <a:pPr/>
            <a:r>
              <a:t>Webhook</a:t>
            </a:r>
          </a:p>
        </p:txBody>
      </p:sp>
      <p:pic>
        <p:nvPicPr>
          <p:cNvPr id="474" name="Picture 2" descr="Picture 2"/>
          <p:cNvPicPr>
            <a:picLocks noChangeAspect="1"/>
          </p:cNvPicPr>
          <p:nvPr/>
        </p:nvPicPr>
        <p:blipFill>
          <a:blip r:embed="rId2">
            <a:extLst/>
          </a:blip>
          <a:stretch>
            <a:fillRect/>
          </a:stretch>
        </p:blipFill>
        <p:spPr>
          <a:xfrm>
            <a:off x="381000" y="3352800"/>
            <a:ext cx="8405153" cy="3098800"/>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7" name="Title 1"/>
          <p:cNvSpPr txBox="1"/>
          <p:nvPr>
            <p:ph type="title"/>
          </p:nvPr>
        </p:nvSpPr>
        <p:spPr>
          <a:xfrm>
            <a:off x="179511" y="128035"/>
            <a:ext cx="6048674" cy="780686"/>
          </a:xfrm>
          <a:prstGeom prst="rect">
            <a:avLst/>
          </a:prstGeom>
        </p:spPr>
        <p:txBody>
          <a:bodyPr/>
          <a:lstStyle/>
          <a:p>
            <a:pPr/>
            <a:r>
              <a:t>Webhook</a:t>
            </a:r>
          </a:p>
        </p:txBody>
      </p:sp>
      <p:sp>
        <p:nvSpPr>
          <p:cNvPr id="478" name="Content Placeholder 2"/>
          <p:cNvSpPr txBox="1"/>
          <p:nvPr>
            <p:ph type="body" idx="1"/>
          </p:nvPr>
        </p:nvSpPr>
        <p:spPr>
          <a:xfrm>
            <a:off x="457200" y="1484783"/>
            <a:ext cx="8229600" cy="4896546"/>
          </a:xfrm>
          <a:prstGeom prst="rect">
            <a:avLst/>
          </a:prstGeom>
        </p:spPr>
        <p:txBody>
          <a:bodyPr/>
          <a:lstStyle/>
          <a:p>
            <a:pPr algn="l">
              <a:defRPr i="1" sz="1800"/>
            </a:pPr>
          </a:p>
          <a:p>
            <a:pPr algn="l">
              <a:spcBef>
                <a:spcPts val="400"/>
              </a:spcBef>
              <a:defRPr i="1" sz="1800"/>
            </a:pPr>
            <a:r>
              <a:t>Let’s modify our job to be triggered by GitHub: </a:t>
            </a:r>
          </a:p>
          <a:p>
            <a:pPr algn="l">
              <a:defRPr i="1" sz="1800"/>
            </a:pPr>
          </a:p>
          <a:p>
            <a:pPr marL="285750" indent="-285750" algn="l">
              <a:spcBef>
                <a:spcPts val="400"/>
              </a:spcBef>
              <a:buSzPct val="100000"/>
              <a:buChar char="-"/>
              <a:defRPr i="1" sz="1800"/>
            </a:pPr>
            <a:r>
              <a:t>Please install the ”Generic Webhook Trigger” plugin:</a:t>
            </a:r>
          </a:p>
          <a:p>
            <a:pPr marL="285750" indent="-285750" algn="l">
              <a:buSzPct val="100000"/>
              <a:buChar char="-"/>
              <a:defRPr i="1" sz="1800"/>
            </a:pPr>
          </a:p>
          <a:p>
            <a:pPr marL="285750" indent="-285750" algn="l">
              <a:buSzPct val="100000"/>
              <a:buChar char="-"/>
              <a:defRPr i="1" sz="1800"/>
            </a:pPr>
          </a:p>
          <a:p>
            <a:pPr marL="285750" indent="-285750" algn="l">
              <a:buSzPct val="100000"/>
              <a:buChar char="-"/>
              <a:defRPr i="1" sz="1800"/>
            </a:pPr>
          </a:p>
          <a:p>
            <a:pPr marL="285750" indent="-285750" algn="l">
              <a:spcBef>
                <a:spcPts val="400"/>
              </a:spcBef>
              <a:buSzPct val="100000"/>
              <a:buChar char="-"/>
              <a:defRPr i="1" sz="1800"/>
            </a:pPr>
            <a:r>
              <a:t>Opt for the Generic Webhook Trigger item inside the job configuration:</a:t>
            </a:r>
          </a:p>
        </p:txBody>
      </p:sp>
      <p:pic>
        <p:nvPicPr>
          <p:cNvPr id="479" name="Picture 5" descr="Picture 5"/>
          <p:cNvPicPr>
            <a:picLocks noChangeAspect="1"/>
          </p:cNvPicPr>
          <p:nvPr/>
        </p:nvPicPr>
        <p:blipFill>
          <a:blip r:embed="rId2">
            <a:extLst/>
          </a:blip>
          <a:stretch>
            <a:fillRect/>
          </a:stretch>
        </p:blipFill>
        <p:spPr>
          <a:xfrm>
            <a:off x="465438" y="1449773"/>
            <a:ext cx="609601" cy="363941"/>
          </a:xfrm>
          <a:prstGeom prst="rect">
            <a:avLst/>
          </a:prstGeom>
          <a:ln w="12700">
            <a:miter lim="400000"/>
          </a:ln>
        </p:spPr>
      </p:pic>
      <p:pic>
        <p:nvPicPr>
          <p:cNvPr id="480" name="Picture 3" descr="Picture 3"/>
          <p:cNvPicPr>
            <a:picLocks noChangeAspect="1"/>
          </p:cNvPicPr>
          <p:nvPr/>
        </p:nvPicPr>
        <p:blipFill>
          <a:blip r:embed="rId3">
            <a:extLst/>
          </a:blip>
          <a:stretch>
            <a:fillRect/>
          </a:stretch>
        </p:blipFill>
        <p:spPr>
          <a:xfrm>
            <a:off x="447040" y="2941522"/>
            <a:ext cx="8394694" cy="502009"/>
          </a:xfrm>
          <a:prstGeom prst="rect">
            <a:avLst/>
          </a:prstGeom>
          <a:ln w="12700">
            <a:miter lim="400000"/>
          </a:ln>
        </p:spPr>
      </p:pic>
      <p:pic>
        <p:nvPicPr>
          <p:cNvPr id="481" name="Picture 6" descr="Picture 6"/>
          <p:cNvPicPr>
            <a:picLocks noChangeAspect="1"/>
          </p:cNvPicPr>
          <p:nvPr/>
        </p:nvPicPr>
        <p:blipFill>
          <a:blip r:embed="rId4">
            <a:extLst/>
          </a:blip>
          <a:stretch>
            <a:fillRect/>
          </a:stretch>
        </p:blipFill>
        <p:spPr>
          <a:xfrm>
            <a:off x="465438" y="4343400"/>
            <a:ext cx="2835798" cy="1866900"/>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4" name="Title 1"/>
          <p:cNvSpPr txBox="1"/>
          <p:nvPr>
            <p:ph type="title"/>
          </p:nvPr>
        </p:nvSpPr>
        <p:spPr>
          <a:xfrm>
            <a:off x="179511" y="128035"/>
            <a:ext cx="6048674" cy="780686"/>
          </a:xfrm>
          <a:prstGeom prst="rect">
            <a:avLst/>
          </a:prstGeom>
        </p:spPr>
        <p:txBody>
          <a:bodyPr/>
          <a:lstStyle/>
          <a:p>
            <a:pPr/>
            <a:r>
              <a:t>Webhook</a:t>
            </a:r>
          </a:p>
        </p:txBody>
      </p:sp>
      <p:sp>
        <p:nvSpPr>
          <p:cNvPr id="485" name="Content Placeholder 2"/>
          <p:cNvSpPr txBox="1"/>
          <p:nvPr>
            <p:ph type="body" idx="1"/>
          </p:nvPr>
        </p:nvSpPr>
        <p:spPr>
          <a:xfrm>
            <a:off x="457200" y="1484783"/>
            <a:ext cx="8229600" cy="4896546"/>
          </a:xfrm>
          <a:prstGeom prst="rect">
            <a:avLst/>
          </a:prstGeom>
        </p:spPr>
        <p:txBody>
          <a:bodyPr/>
          <a:lstStyle/>
          <a:p>
            <a:pPr algn="l">
              <a:defRPr i="1" sz="1800"/>
            </a:pPr>
          </a:p>
          <a:p>
            <a:pPr algn="l">
              <a:spcBef>
                <a:spcPts val="400"/>
              </a:spcBef>
              <a:defRPr i="1" sz="1800"/>
            </a:pPr>
            <a:r>
              <a:t>To protect our Jenkins from the webhook invokes, please setup a Authentication Token in the job configuration: </a:t>
            </a:r>
          </a:p>
          <a:p>
            <a:pPr algn="l">
              <a:defRPr i="1" sz="1800"/>
            </a:pPr>
          </a:p>
          <a:p>
            <a:pPr algn="l">
              <a:defRPr i="1" sz="1800"/>
            </a:pPr>
          </a:p>
          <a:p>
            <a:pPr algn="l">
              <a:defRPr i="1" sz="1800"/>
            </a:pPr>
          </a:p>
          <a:p>
            <a:pPr algn="l">
              <a:defRPr i="1" sz="1800"/>
            </a:pPr>
          </a:p>
          <a:p>
            <a:pPr algn="l">
              <a:defRPr i="1" sz="1800"/>
            </a:pPr>
          </a:p>
          <a:p>
            <a:pPr algn="l">
              <a:defRPr i="1" sz="1800"/>
            </a:pPr>
          </a:p>
          <a:p>
            <a:pPr algn="l">
              <a:defRPr i="1" sz="1800"/>
            </a:pPr>
          </a:p>
          <a:p>
            <a:pPr algn="l">
              <a:defRPr i="1" sz="1800"/>
            </a:pPr>
          </a:p>
          <a:p>
            <a:pPr algn="l">
              <a:spcBef>
                <a:spcPts val="400"/>
              </a:spcBef>
              <a:defRPr i="1" sz="1800"/>
            </a:pPr>
            <a:r>
              <a:t>Save the job</a:t>
            </a:r>
          </a:p>
        </p:txBody>
      </p:sp>
      <p:pic>
        <p:nvPicPr>
          <p:cNvPr id="486" name="Picture 5" descr="Picture 5"/>
          <p:cNvPicPr>
            <a:picLocks noChangeAspect="1"/>
          </p:cNvPicPr>
          <p:nvPr/>
        </p:nvPicPr>
        <p:blipFill>
          <a:blip r:embed="rId2">
            <a:extLst/>
          </a:blip>
          <a:stretch>
            <a:fillRect/>
          </a:stretch>
        </p:blipFill>
        <p:spPr>
          <a:xfrm>
            <a:off x="465438" y="1449773"/>
            <a:ext cx="609601" cy="363941"/>
          </a:xfrm>
          <a:prstGeom prst="rect">
            <a:avLst/>
          </a:prstGeom>
          <a:ln w="12700">
            <a:miter lim="400000"/>
          </a:ln>
        </p:spPr>
      </p:pic>
      <p:pic>
        <p:nvPicPr>
          <p:cNvPr id="487" name="Picture 4" descr="Picture 4"/>
          <p:cNvPicPr>
            <a:picLocks noChangeAspect="1"/>
          </p:cNvPicPr>
          <p:nvPr/>
        </p:nvPicPr>
        <p:blipFill>
          <a:blip r:embed="rId3">
            <a:extLst/>
          </a:blip>
          <a:stretch>
            <a:fillRect/>
          </a:stretch>
        </p:blipFill>
        <p:spPr>
          <a:xfrm>
            <a:off x="457200" y="3048000"/>
            <a:ext cx="8153400" cy="1256369"/>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0" name="Title 1"/>
          <p:cNvSpPr txBox="1"/>
          <p:nvPr>
            <p:ph type="title"/>
          </p:nvPr>
        </p:nvSpPr>
        <p:spPr>
          <a:xfrm>
            <a:off x="179511" y="128035"/>
            <a:ext cx="6048674" cy="780686"/>
          </a:xfrm>
          <a:prstGeom prst="rect">
            <a:avLst/>
          </a:prstGeom>
        </p:spPr>
        <p:txBody>
          <a:bodyPr/>
          <a:lstStyle/>
          <a:p>
            <a:pPr/>
            <a:r>
              <a:t>Webhook</a:t>
            </a:r>
          </a:p>
        </p:txBody>
      </p:sp>
      <p:sp>
        <p:nvSpPr>
          <p:cNvPr id="491" name="Content Placeholder 2"/>
          <p:cNvSpPr txBox="1"/>
          <p:nvPr>
            <p:ph type="body" idx="1"/>
          </p:nvPr>
        </p:nvSpPr>
        <p:spPr>
          <a:xfrm>
            <a:off x="457200" y="1484783"/>
            <a:ext cx="8229600" cy="4896546"/>
          </a:xfrm>
          <a:prstGeom prst="rect">
            <a:avLst/>
          </a:prstGeom>
        </p:spPr>
        <p:txBody>
          <a:bodyPr/>
          <a:lstStyle/>
          <a:p>
            <a:pPr algn="l">
              <a:defRPr i="1" sz="1800"/>
            </a:pPr>
          </a:p>
          <a:p>
            <a:pPr marL="285750" indent="-285750" algn="l">
              <a:spcBef>
                <a:spcPts val="400"/>
              </a:spcBef>
              <a:buSzPct val="100000"/>
              <a:buChar char="-"/>
              <a:defRPr i="1" sz="1800"/>
            </a:pPr>
            <a:r>
              <a:t>Go to the GitHub (https://github.com) and configure the repository to send a hook on push to our Jenkins:</a:t>
            </a:r>
          </a:p>
        </p:txBody>
      </p:sp>
      <p:pic>
        <p:nvPicPr>
          <p:cNvPr id="492" name="Picture 5" descr="Picture 5"/>
          <p:cNvPicPr>
            <a:picLocks noChangeAspect="1"/>
          </p:cNvPicPr>
          <p:nvPr/>
        </p:nvPicPr>
        <p:blipFill>
          <a:blip r:embed="rId2">
            <a:extLst/>
          </a:blip>
          <a:stretch>
            <a:fillRect/>
          </a:stretch>
        </p:blipFill>
        <p:spPr>
          <a:xfrm>
            <a:off x="465438" y="1449773"/>
            <a:ext cx="609601" cy="363941"/>
          </a:xfrm>
          <a:prstGeom prst="rect">
            <a:avLst/>
          </a:prstGeom>
          <a:ln w="12700">
            <a:miter lim="400000"/>
          </a:ln>
        </p:spPr>
      </p:pic>
      <p:pic>
        <p:nvPicPr>
          <p:cNvPr id="493" name="Picture 4" descr="Picture 4"/>
          <p:cNvPicPr>
            <a:picLocks noChangeAspect="1"/>
          </p:cNvPicPr>
          <p:nvPr/>
        </p:nvPicPr>
        <p:blipFill>
          <a:blip r:embed="rId3">
            <a:extLst/>
          </a:blip>
          <a:stretch>
            <a:fillRect/>
          </a:stretch>
        </p:blipFill>
        <p:spPr>
          <a:xfrm>
            <a:off x="1295400" y="2590800"/>
            <a:ext cx="5638800" cy="2739004"/>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6" name="Title 1"/>
          <p:cNvSpPr txBox="1"/>
          <p:nvPr>
            <p:ph type="title"/>
          </p:nvPr>
        </p:nvSpPr>
        <p:spPr>
          <a:xfrm>
            <a:off x="179511" y="128035"/>
            <a:ext cx="6048674" cy="780686"/>
          </a:xfrm>
          <a:prstGeom prst="rect">
            <a:avLst/>
          </a:prstGeom>
        </p:spPr>
        <p:txBody>
          <a:bodyPr/>
          <a:lstStyle/>
          <a:p>
            <a:pPr/>
            <a:r>
              <a:t>Webhook</a:t>
            </a:r>
          </a:p>
        </p:txBody>
      </p:sp>
      <p:sp>
        <p:nvSpPr>
          <p:cNvPr id="497" name="Content Placeholder 2"/>
          <p:cNvSpPr txBox="1"/>
          <p:nvPr>
            <p:ph type="body" idx="1"/>
          </p:nvPr>
        </p:nvSpPr>
        <p:spPr>
          <a:xfrm>
            <a:off x="457200" y="1484783"/>
            <a:ext cx="8229600" cy="4896546"/>
          </a:xfrm>
          <a:prstGeom prst="rect">
            <a:avLst/>
          </a:prstGeom>
        </p:spPr>
        <p:txBody>
          <a:bodyPr/>
          <a:lstStyle/>
          <a:p>
            <a:pPr algn="l">
              <a:defRPr i="1" sz="1800"/>
            </a:pPr>
          </a:p>
          <a:p>
            <a:pPr marL="285750" indent="-285750" algn="l">
              <a:spcBef>
                <a:spcPts val="400"/>
              </a:spcBef>
              <a:buSzPct val="100000"/>
              <a:buChar char="-"/>
              <a:defRPr i="1" sz="1800"/>
            </a:pPr>
            <a:r>
              <a:t>As the Payload URL, please use:</a:t>
            </a:r>
          </a:p>
          <a:p>
            <a:pPr algn="l">
              <a:defRPr i="1" sz="1000"/>
            </a:pPr>
          </a:p>
          <a:p>
            <a:pPr algn="l">
              <a:spcBef>
                <a:spcPts val="200"/>
              </a:spcBef>
              <a:defRPr i="1" sz="1200"/>
            </a:pPr>
            <a:r>
              <a:t>http://&lt;Jenkins IP&gt;:8080/generic-webhook-trigger/invoke?token=testTokenPleaseUseSomethingStrongerNextTime</a:t>
            </a:r>
          </a:p>
        </p:txBody>
      </p:sp>
      <p:pic>
        <p:nvPicPr>
          <p:cNvPr id="498" name="Picture 5" descr="Picture 5"/>
          <p:cNvPicPr>
            <a:picLocks noChangeAspect="1"/>
          </p:cNvPicPr>
          <p:nvPr/>
        </p:nvPicPr>
        <p:blipFill>
          <a:blip r:embed="rId2">
            <a:extLst/>
          </a:blip>
          <a:stretch>
            <a:fillRect/>
          </a:stretch>
        </p:blipFill>
        <p:spPr>
          <a:xfrm>
            <a:off x="465438" y="1449773"/>
            <a:ext cx="609601" cy="363941"/>
          </a:xfrm>
          <a:prstGeom prst="rect">
            <a:avLst/>
          </a:prstGeom>
          <a:ln w="12700">
            <a:miter lim="400000"/>
          </a:ln>
        </p:spPr>
      </p:pic>
      <p:pic>
        <p:nvPicPr>
          <p:cNvPr id="499" name="Picture 6" descr="Picture 6"/>
          <p:cNvPicPr>
            <a:picLocks noChangeAspect="1"/>
          </p:cNvPicPr>
          <p:nvPr/>
        </p:nvPicPr>
        <p:blipFill>
          <a:blip r:embed="rId3">
            <a:extLst/>
          </a:blip>
          <a:stretch>
            <a:fillRect/>
          </a:stretch>
        </p:blipFill>
        <p:spPr>
          <a:xfrm>
            <a:off x="1790700" y="2667000"/>
            <a:ext cx="5562600" cy="3551962"/>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2" name="Title 1"/>
          <p:cNvSpPr txBox="1"/>
          <p:nvPr>
            <p:ph type="title"/>
          </p:nvPr>
        </p:nvSpPr>
        <p:spPr>
          <a:xfrm>
            <a:off x="179511" y="128035"/>
            <a:ext cx="6048674" cy="780686"/>
          </a:xfrm>
          <a:prstGeom prst="rect">
            <a:avLst/>
          </a:prstGeom>
        </p:spPr>
        <p:txBody>
          <a:bodyPr/>
          <a:lstStyle/>
          <a:p>
            <a:pPr/>
            <a:r>
              <a:t>Webhook</a:t>
            </a:r>
          </a:p>
        </p:txBody>
      </p:sp>
      <p:sp>
        <p:nvSpPr>
          <p:cNvPr id="503" name="Content Placeholder 2"/>
          <p:cNvSpPr txBox="1"/>
          <p:nvPr>
            <p:ph type="body" idx="1"/>
          </p:nvPr>
        </p:nvSpPr>
        <p:spPr>
          <a:xfrm>
            <a:off x="457200" y="1484783"/>
            <a:ext cx="8229600" cy="4896546"/>
          </a:xfrm>
          <a:prstGeom prst="rect">
            <a:avLst/>
          </a:prstGeom>
        </p:spPr>
        <p:txBody>
          <a:bodyPr/>
          <a:lstStyle/>
          <a:p>
            <a:pPr algn="l">
              <a:defRPr i="1" sz="1800"/>
            </a:pPr>
          </a:p>
          <a:p>
            <a:pPr marL="285750" indent="-285750" algn="l">
              <a:spcBef>
                <a:spcPts val="400"/>
              </a:spcBef>
              <a:buSzPct val="100000"/>
              <a:buChar char="-"/>
              <a:defRPr i="1" sz="1800"/>
            </a:pPr>
            <a:r>
              <a:t>After the webhook activation, please drill down to the parameters and “Redeliver” the Payload to trigger our Jenkins job:</a:t>
            </a:r>
          </a:p>
        </p:txBody>
      </p:sp>
      <p:pic>
        <p:nvPicPr>
          <p:cNvPr id="504" name="Picture 5" descr="Picture 5"/>
          <p:cNvPicPr>
            <a:picLocks noChangeAspect="1"/>
          </p:cNvPicPr>
          <p:nvPr/>
        </p:nvPicPr>
        <p:blipFill>
          <a:blip r:embed="rId2">
            <a:extLst/>
          </a:blip>
          <a:stretch>
            <a:fillRect/>
          </a:stretch>
        </p:blipFill>
        <p:spPr>
          <a:xfrm>
            <a:off x="465438" y="1449773"/>
            <a:ext cx="609601" cy="363941"/>
          </a:xfrm>
          <a:prstGeom prst="rect">
            <a:avLst/>
          </a:prstGeom>
          <a:ln w="12700">
            <a:miter lim="400000"/>
          </a:ln>
        </p:spPr>
      </p:pic>
      <p:pic>
        <p:nvPicPr>
          <p:cNvPr id="505" name="Picture 4" descr="Picture 4"/>
          <p:cNvPicPr>
            <a:picLocks noChangeAspect="1"/>
          </p:cNvPicPr>
          <p:nvPr/>
        </p:nvPicPr>
        <p:blipFill>
          <a:blip r:embed="rId3">
            <a:extLst/>
          </a:blip>
          <a:stretch>
            <a:fillRect/>
          </a:stretch>
        </p:blipFill>
        <p:spPr>
          <a:xfrm>
            <a:off x="1600200" y="2590800"/>
            <a:ext cx="5486400" cy="2499181"/>
          </a:xfrm>
          <a:prstGeom prst="rect">
            <a:avLst/>
          </a:prstGeom>
          <a:ln w="12700">
            <a:miter lim="400000"/>
          </a:ln>
        </p:spPr>
      </p:pic>
      <p:pic>
        <p:nvPicPr>
          <p:cNvPr id="506" name="Picture 6" descr="Picture 6"/>
          <p:cNvPicPr>
            <a:picLocks noChangeAspect="1"/>
          </p:cNvPicPr>
          <p:nvPr/>
        </p:nvPicPr>
        <p:blipFill>
          <a:blip r:embed="rId4">
            <a:extLst/>
          </a:blip>
          <a:stretch>
            <a:fillRect/>
          </a:stretch>
        </p:blipFill>
        <p:spPr>
          <a:xfrm>
            <a:off x="1971675" y="5334000"/>
            <a:ext cx="4743450" cy="98378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TextBox 7"/>
          <p:cNvSpPr txBox="1"/>
          <p:nvPr>
            <p:ph type="sldNum" sz="quarter" idx="2"/>
          </p:nvPr>
        </p:nvSpPr>
        <p:spPr>
          <a:xfrm>
            <a:off x="331964" y="6519863"/>
            <a:ext cx="203025"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5" name="Title 1"/>
          <p:cNvSpPr txBox="1"/>
          <p:nvPr>
            <p:ph type="title"/>
          </p:nvPr>
        </p:nvSpPr>
        <p:spPr>
          <a:xfrm>
            <a:off x="179511" y="128035"/>
            <a:ext cx="6048674" cy="780686"/>
          </a:xfrm>
          <a:prstGeom prst="rect">
            <a:avLst/>
          </a:prstGeom>
        </p:spPr>
        <p:txBody>
          <a:bodyPr/>
          <a:lstStyle/>
          <a:p>
            <a:pPr/>
            <a:r>
              <a:t>Jenkins Installation</a:t>
            </a:r>
          </a:p>
        </p:txBody>
      </p:sp>
      <p:sp>
        <p:nvSpPr>
          <p:cNvPr id="166" name="Content Placeholder 2"/>
          <p:cNvSpPr txBox="1"/>
          <p:nvPr>
            <p:ph type="body" idx="1"/>
          </p:nvPr>
        </p:nvSpPr>
        <p:spPr>
          <a:xfrm>
            <a:off x="457200" y="1484783"/>
            <a:ext cx="8229600" cy="4896546"/>
          </a:xfrm>
          <a:prstGeom prst="rect">
            <a:avLst/>
          </a:prstGeom>
        </p:spPr>
        <p:txBody>
          <a:bodyPr anchor="ctr"/>
          <a:lstStyle/>
          <a:p>
            <a:pPr algn="l"/>
            <a:r>
              <a:t>Jenkins can be installed through native system packages, Docker, or even run standalone by any machine with a Java Runtime Environment (JRE) installed:</a:t>
            </a:r>
          </a:p>
          <a:p>
            <a:pPr algn="l">
              <a:defRPr sz="3200"/>
            </a:pPr>
          </a:p>
          <a:p>
            <a:pPr marL="342900" indent="-342900" algn="l">
              <a:spcBef>
                <a:spcPts val="700"/>
              </a:spcBef>
              <a:buSzPct val="100000"/>
              <a:buFont typeface="Arial"/>
              <a:buChar char="•"/>
              <a:defRPr sz="3200"/>
            </a:pPr>
            <a:r>
              <a:t>Master direct Installation</a:t>
            </a:r>
          </a:p>
          <a:p>
            <a:pPr marL="342900" indent="-342900" algn="l">
              <a:spcBef>
                <a:spcPts val="700"/>
              </a:spcBef>
              <a:buSzPct val="100000"/>
              <a:buFont typeface="Arial"/>
              <a:buChar char="•"/>
              <a:defRPr sz="3200"/>
            </a:pPr>
            <a:r>
              <a:t>JAR/WAR BASE</a:t>
            </a:r>
          </a:p>
          <a:p>
            <a:pPr marL="342900" indent="-342900" algn="l">
              <a:spcBef>
                <a:spcPts val="700"/>
              </a:spcBef>
              <a:buSzPct val="100000"/>
              <a:buFont typeface="Arial"/>
              <a:buChar char="•"/>
              <a:defRPr sz="3200"/>
            </a:pPr>
            <a:r>
              <a:t>Docker BASE</a:t>
            </a:r>
          </a:p>
        </p:txBody>
      </p:sp>
      <p:pic>
        <p:nvPicPr>
          <p:cNvPr id="167" name="Picture 3" descr="Picture 3"/>
          <p:cNvPicPr>
            <a:picLocks noChangeAspect="1"/>
          </p:cNvPicPr>
          <p:nvPr/>
        </p:nvPicPr>
        <p:blipFill>
          <a:blip r:embed="rId2">
            <a:extLst/>
          </a:blip>
          <a:stretch>
            <a:fillRect/>
          </a:stretch>
        </p:blipFill>
        <p:spPr>
          <a:xfrm>
            <a:off x="6228184" y="4191000"/>
            <a:ext cx="1828801" cy="1828800"/>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9" name="Title 1"/>
          <p:cNvSpPr txBox="1"/>
          <p:nvPr>
            <p:ph type="title"/>
          </p:nvPr>
        </p:nvSpPr>
        <p:spPr>
          <a:xfrm>
            <a:off x="179511" y="128035"/>
            <a:ext cx="6048674" cy="780686"/>
          </a:xfrm>
          <a:prstGeom prst="rect">
            <a:avLst/>
          </a:prstGeom>
        </p:spPr>
        <p:txBody>
          <a:bodyPr/>
          <a:lstStyle/>
          <a:p>
            <a:pPr/>
            <a:r>
              <a:t>Webhook</a:t>
            </a:r>
          </a:p>
        </p:txBody>
      </p:sp>
      <p:sp>
        <p:nvSpPr>
          <p:cNvPr id="510" name="Content Placeholder 2"/>
          <p:cNvSpPr txBox="1"/>
          <p:nvPr>
            <p:ph type="body" idx="1"/>
          </p:nvPr>
        </p:nvSpPr>
        <p:spPr>
          <a:xfrm>
            <a:off x="457200" y="1484783"/>
            <a:ext cx="8229600" cy="4896546"/>
          </a:xfrm>
          <a:prstGeom prst="rect">
            <a:avLst/>
          </a:prstGeom>
        </p:spPr>
        <p:txBody>
          <a:bodyPr/>
          <a:lstStyle/>
          <a:p>
            <a:pPr algn="l">
              <a:defRPr i="1" sz="1800"/>
            </a:pPr>
          </a:p>
          <a:p>
            <a:pPr marL="285750" indent="-285750" algn="l">
              <a:buSzPct val="100000"/>
              <a:buChar char="-"/>
              <a:defRPr i="1" sz="1800"/>
            </a:pPr>
          </a:p>
          <a:p>
            <a:pPr marL="285750" indent="-285750" algn="l">
              <a:buSzPct val="100000"/>
              <a:buChar char="-"/>
              <a:defRPr i="1" sz="1800"/>
            </a:pPr>
          </a:p>
          <a:p>
            <a:pPr marL="285750" indent="-285750" algn="l">
              <a:buSzPct val="100000"/>
              <a:buChar char="-"/>
              <a:defRPr i="1" sz="1800"/>
            </a:pPr>
          </a:p>
          <a:p>
            <a:pPr marL="285750" indent="-285750" algn="l">
              <a:buSzPct val="100000"/>
              <a:buChar char="-"/>
              <a:defRPr i="1" sz="1800"/>
            </a:pPr>
          </a:p>
          <a:p>
            <a:pPr marL="285750" indent="-285750" algn="l">
              <a:buSzPct val="100000"/>
              <a:buChar char="-"/>
              <a:defRPr i="1" sz="1800"/>
            </a:pPr>
          </a:p>
          <a:p>
            <a:pPr marL="285750" indent="-285750" algn="l">
              <a:buSzPct val="100000"/>
              <a:buChar char="-"/>
              <a:defRPr i="1" sz="1800"/>
            </a:pPr>
          </a:p>
          <a:p>
            <a:pPr marL="285750" indent="-285750" algn="l">
              <a:buSzPct val="100000"/>
              <a:buChar char="-"/>
              <a:defRPr i="1" sz="1800"/>
            </a:pPr>
          </a:p>
          <a:p>
            <a:pPr marL="285750" indent="-285750" algn="l">
              <a:spcBef>
                <a:spcPts val="400"/>
              </a:spcBef>
              <a:buSzPct val="100000"/>
              <a:buChar char="-"/>
              <a:defRPr i="1" sz="1800"/>
            </a:pPr>
            <a:r>
              <a:t>See the Jenkins job triggered and run:</a:t>
            </a:r>
          </a:p>
        </p:txBody>
      </p:sp>
      <p:pic>
        <p:nvPicPr>
          <p:cNvPr id="511" name="Picture 5" descr="Picture 5"/>
          <p:cNvPicPr>
            <a:picLocks noChangeAspect="1"/>
          </p:cNvPicPr>
          <p:nvPr/>
        </p:nvPicPr>
        <p:blipFill>
          <a:blip r:embed="rId2">
            <a:extLst/>
          </a:blip>
          <a:stretch>
            <a:fillRect/>
          </a:stretch>
        </p:blipFill>
        <p:spPr>
          <a:xfrm>
            <a:off x="465438" y="1449773"/>
            <a:ext cx="609601" cy="363941"/>
          </a:xfrm>
          <a:prstGeom prst="rect">
            <a:avLst/>
          </a:prstGeom>
          <a:ln w="12700">
            <a:miter lim="400000"/>
          </a:ln>
        </p:spPr>
      </p:pic>
      <p:pic>
        <p:nvPicPr>
          <p:cNvPr id="512" name="Picture 7" descr="Picture 7"/>
          <p:cNvPicPr>
            <a:picLocks noChangeAspect="1"/>
          </p:cNvPicPr>
          <p:nvPr/>
        </p:nvPicPr>
        <p:blipFill>
          <a:blip r:embed="rId3">
            <a:extLst/>
          </a:blip>
          <a:stretch>
            <a:fillRect/>
          </a:stretch>
        </p:blipFill>
        <p:spPr>
          <a:xfrm>
            <a:off x="2932924" y="1596182"/>
            <a:ext cx="3269861" cy="2399342"/>
          </a:xfrm>
          <a:prstGeom prst="rect">
            <a:avLst/>
          </a:prstGeom>
          <a:ln w="12700">
            <a:miter lim="400000"/>
          </a:ln>
        </p:spPr>
      </p:pic>
      <p:pic>
        <p:nvPicPr>
          <p:cNvPr id="513" name="Picture 9" descr="Picture 9"/>
          <p:cNvPicPr>
            <a:picLocks noChangeAspect="1"/>
          </p:cNvPicPr>
          <p:nvPr/>
        </p:nvPicPr>
        <p:blipFill>
          <a:blip r:embed="rId4">
            <a:extLst/>
          </a:blip>
          <a:stretch>
            <a:fillRect/>
          </a:stretch>
        </p:blipFill>
        <p:spPr>
          <a:xfrm>
            <a:off x="3200400" y="4724400"/>
            <a:ext cx="2677985" cy="1193800"/>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6" name="Title 1"/>
          <p:cNvSpPr txBox="1"/>
          <p:nvPr>
            <p:ph type="title"/>
          </p:nvPr>
        </p:nvSpPr>
        <p:spPr>
          <a:xfrm>
            <a:off x="179511" y="128035"/>
            <a:ext cx="6048674" cy="780686"/>
          </a:xfrm>
          <a:prstGeom prst="rect">
            <a:avLst/>
          </a:prstGeom>
        </p:spPr>
        <p:txBody>
          <a:bodyPr/>
          <a:lstStyle/>
          <a:p>
            <a:pPr/>
            <a:r>
              <a:t>Webhook</a:t>
            </a:r>
          </a:p>
        </p:txBody>
      </p:sp>
      <p:sp>
        <p:nvSpPr>
          <p:cNvPr id="517" name="Content Placeholder 2"/>
          <p:cNvSpPr txBox="1"/>
          <p:nvPr>
            <p:ph type="body" idx="1"/>
          </p:nvPr>
        </p:nvSpPr>
        <p:spPr>
          <a:xfrm>
            <a:off x="457200" y="1484783"/>
            <a:ext cx="8229600" cy="4896546"/>
          </a:xfrm>
          <a:prstGeom prst="rect">
            <a:avLst/>
          </a:prstGeom>
        </p:spPr>
        <p:txBody>
          <a:bodyPr/>
          <a:lstStyle/>
          <a:p>
            <a:pPr algn="l">
              <a:defRPr i="1" sz="1800"/>
            </a:pPr>
          </a:p>
          <a:p>
            <a:pPr algn="l">
              <a:spcBef>
                <a:spcPts val="400"/>
              </a:spcBef>
              <a:defRPr i="1" sz="1800"/>
            </a:pPr>
            <a:r>
              <a:t>- In the very same way the Bitbucket repository could be configured as well:</a:t>
            </a:r>
          </a:p>
        </p:txBody>
      </p:sp>
      <p:pic>
        <p:nvPicPr>
          <p:cNvPr id="518" name="Picture 5" descr="Picture 5"/>
          <p:cNvPicPr>
            <a:picLocks noChangeAspect="1"/>
          </p:cNvPicPr>
          <p:nvPr/>
        </p:nvPicPr>
        <p:blipFill>
          <a:blip r:embed="rId2">
            <a:extLst/>
          </a:blip>
          <a:stretch>
            <a:fillRect/>
          </a:stretch>
        </p:blipFill>
        <p:spPr>
          <a:xfrm>
            <a:off x="465438" y="1449773"/>
            <a:ext cx="609601" cy="363941"/>
          </a:xfrm>
          <a:prstGeom prst="rect">
            <a:avLst/>
          </a:prstGeom>
          <a:ln w="12700">
            <a:miter lim="400000"/>
          </a:ln>
        </p:spPr>
      </p:pic>
      <p:pic>
        <p:nvPicPr>
          <p:cNvPr id="519" name="Picture 3" descr="Picture 3"/>
          <p:cNvPicPr>
            <a:picLocks noChangeAspect="1"/>
          </p:cNvPicPr>
          <p:nvPr/>
        </p:nvPicPr>
        <p:blipFill>
          <a:blip r:embed="rId3">
            <a:extLst/>
          </a:blip>
          <a:stretch>
            <a:fillRect/>
          </a:stretch>
        </p:blipFill>
        <p:spPr>
          <a:xfrm>
            <a:off x="609600" y="2389776"/>
            <a:ext cx="3418872" cy="2033307"/>
          </a:xfrm>
          <a:prstGeom prst="rect">
            <a:avLst/>
          </a:prstGeom>
          <a:ln w="12700">
            <a:miter lim="400000"/>
          </a:ln>
        </p:spPr>
      </p:pic>
      <p:pic>
        <p:nvPicPr>
          <p:cNvPr id="520" name="Picture 4" descr="Picture 4"/>
          <p:cNvPicPr>
            <a:picLocks noChangeAspect="1"/>
          </p:cNvPicPr>
          <p:nvPr/>
        </p:nvPicPr>
        <p:blipFill>
          <a:blip r:embed="rId4">
            <a:extLst/>
          </a:blip>
          <a:stretch>
            <a:fillRect/>
          </a:stretch>
        </p:blipFill>
        <p:spPr>
          <a:xfrm>
            <a:off x="4834501" y="3733800"/>
            <a:ext cx="4004699" cy="2325015"/>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3" name="Title 1"/>
          <p:cNvSpPr txBox="1"/>
          <p:nvPr>
            <p:ph type="title"/>
          </p:nvPr>
        </p:nvSpPr>
        <p:spPr>
          <a:xfrm>
            <a:off x="179511" y="128035"/>
            <a:ext cx="6048674" cy="780686"/>
          </a:xfrm>
          <a:prstGeom prst="rect">
            <a:avLst/>
          </a:prstGeom>
        </p:spPr>
        <p:txBody>
          <a:bodyPr/>
          <a:lstStyle/>
          <a:p>
            <a:pPr/>
            <a:r>
              <a:t>Jenkins. Master-Agent model</a:t>
            </a:r>
          </a:p>
        </p:txBody>
      </p:sp>
      <p:sp>
        <p:nvSpPr>
          <p:cNvPr id="524" name="Content Placeholder 2"/>
          <p:cNvSpPr txBox="1"/>
          <p:nvPr>
            <p:ph type="body" idx="1"/>
          </p:nvPr>
        </p:nvSpPr>
        <p:spPr>
          <a:xfrm>
            <a:off x="457200" y="1484783"/>
            <a:ext cx="8229600" cy="4896546"/>
          </a:xfrm>
          <a:prstGeom prst="rect">
            <a:avLst/>
          </a:prstGeom>
        </p:spPr>
        <p:txBody>
          <a:bodyPr/>
          <a:lstStyle/>
          <a:p>
            <a:pPr algn="just"/>
            <a:r>
              <a:t>As the matter of practice part we have not mentioned the node to run, since we do have only master to proceed. For the real DevOps battle the one master node could not be enough.</a:t>
            </a:r>
          </a:p>
          <a:p>
            <a:pPr algn="just"/>
          </a:p>
          <a:p>
            <a:pPr algn="l"/>
            <a:r>
              <a:t>Jenkins Master/Slave Mode</a:t>
            </a:r>
          </a:p>
          <a:p>
            <a:pPr algn="l"/>
          </a:p>
          <a:p>
            <a:pPr marL="342900" indent="-342900" algn="l">
              <a:buSzPct val="100000"/>
              <a:buFont typeface="Arial"/>
              <a:buChar char="•"/>
              <a:defRPr sz="2800"/>
            </a:pPr>
            <a:r>
              <a:t>Distribute the workload</a:t>
            </a:r>
          </a:p>
          <a:p>
            <a:pPr marL="342900" indent="-342900" algn="l">
              <a:buSzPct val="100000"/>
              <a:buFont typeface="Arial"/>
              <a:buChar char="•"/>
              <a:defRPr sz="2800"/>
            </a:pPr>
            <a:r>
              <a:t>Provide different environments needed for builds/tests/deployments</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7" name="Title 1"/>
          <p:cNvSpPr txBox="1"/>
          <p:nvPr>
            <p:ph type="title"/>
          </p:nvPr>
        </p:nvSpPr>
        <p:spPr>
          <a:xfrm>
            <a:off x="179511" y="128035"/>
            <a:ext cx="6048674" cy="780686"/>
          </a:xfrm>
          <a:prstGeom prst="rect">
            <a:avLst/>
          </a:prstGeom>
        </p:spPr>
        <p:txBody>
          <a:bodyPr/>
          <a:lstStyle/>
          <a:p>
            <a:pPr/>
            <a:r>
              <a:t>Jenkins. Master-Agent model</a:t>
            </a:r>
          </a:p>
        </p:txBody>
      </p:sp>
      <p:pic>
        <p:nvPicPr>
          <p:cNvPr id="528" name="Content Placeholder 3" descr="Content Placeholder 3"/>
          <p:cNvPicPr>
            <a:picLocks noChangeAspect="1"/>
          </p:cNvPicPr>
          <p:nvPr/>
        </p:nvPicPr>
        <p:blipFill>
          <a:blip r:embed="rId2">
            <a:extLst/>
          </a:blip>
          <a:srcRect l="926" t="1772" r="1852" b="2204"/>
          <a:stretch>
            <a:fillRect/>
          </a:stretch>
        </p:blipFill>
        <p:spPr>
          <a:xfrm>
            <a:off x="533400" y="1905000"/>
            <a:ext cx="8001000" cy="3886200"/>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1" name="Title 1"/>
          <p:cNvSpPr txBox="1"/>
          <p:nvPr>
            <p:ph type="title"/>
          </p:nvPr>
        </p:nvSpPr>
        <p:spPr>
          <a:xfrm>
            <a:off x="179511" y="128035"/>
            <a:ext cx="6048674" cy="780686"/>
          </a:xfrm>
          <a:prstGeom prst="rect">
            <a:avLst/>
          </a:prstGeom>
        </p:spPr>
        <p:txBody>
          <a:bodyPr/>
          <a:lstStyle/>
          <a:p>
            <a:pPr/>
            <a:r>
              <a:t>Jenkins. Master-Agent model</a:t>
            </a:r>
          </a:p>
        </p:txBody>
      </p:sp>
      <p:sp>
        <p:nvSpPr>
          <p:cNvPr id="532" name="Content Placeholder 2"/>
          <p:cNvSpPr txBox="1"/>
          <p:nvPr>
            <p:ph type="body" idx="1"/>
          </p:nvPr>
        </p:nvSpPr>
        <p:spPr>
          <a:xfrm>
            <a:off x="457200" y="1484783"/>
            <a:ext cx="8229600" cy="4896546"/>
          </a:xfrm>
          <a:prstGeom prst="rect">
            <a:avLst/>
          </a:prstGeom>
        </p:spPr>
        <p:txBody>
          <a:bodyPr/>
          <a:lstStyle/>
          <a:p>
            <a:pPr algn="l" defTabSz="886968">
              <a:spcBef>
                <a:spcPts val="500"/>
              </a:spcBef>
              <a:defRPr i="1" sz="1746"/>
            </a:pPr>
          </a:p>
          <a:p>
            <a:pPr algn="l" defTabSz="886968">
              <a:spcBef>
                <a:spcPts val="400"/>
              </a:spcBef>
              <a:defRPr i="1" sz="1746"/>
            </a:pPr>
            <a:r>
              <a:t>To check the current test environment executers, go to the “Manage Jenkins”</a:t>
            </a:r>
            <a:r>
              <a:rPr i="0">
                <a:latin typeface="Wingdings"/>
                <a:ea typeface="Wingdings"/>
                <a:cs typeface="Wingdings"/>
                <a:sym typeface="Wingdings"/>
              </a:rPr>
              <a:t> </a:t>
            </a:r>
            <a:r>
              <a:t>”Manage Nodes”:</a:t>
            </a:r>
          </a:p>
          <a:p>
            <a:pPr algn="l" defTabSz="886968">
              <a:spcBef>
                <a:spcPts val="500"/>
              </a:spcBef>
              <a:defRPr i="1" sz="1746"/>
            </a:pPr>
          </a:p>
          <a:p>
            <a:pPr algn="l" defTabSz="886968">
              <a:spcBef>
                <a:spcPts val="500"/>
              </a:spcBef>
              <a:defRPr i="1" sz="1746"/>
            </a:pPr>
          </a:p>
          <a:p>
            <a:pPr algn="l" defTabSz="886968">
              <a:spcBef>
                <a:spcPts val="500"/>
              </a:spcBef>
              <a:defRPr i="1" sz="1746"/>
            </a:pPr>
          </a:p>
          <a:p>
            <a:pPr algn="l" defTabSz="886968">
              <a:spcBef>
                <a:spcPts val="500"/>
              </a:spcBef>
              <a:defRPr i="1" sz="1746"/>
            </a:pPr>
          </a:p>
          <a:p>
            <a:pPr algn="l" defTabSz="886968">
              <a:spcBef>
                <a:spcPts val="500"/>
              </a:spcBef>
              <a:defRPr i="1" sz="1746"/>
            </a:pPr>
          </a:p>
          <a:p>
            <a:pPr algn="l" defTabSz="886968">
              <a:spcBef>
                <a:spcPts val="500"/>
              </a:spcBef>
              <a:defRPr i="1" sz="1746"/>
            </a:pPr>
          </a:p>
          <a:p>
            <a:pPr algn="l" defTabSz="886968">
              <a:spcBef>
                <a:spcPts val="500"/>
              </a:spcBef>
              <a:defRPr i="1" sz="1746"/>
            </a:pPr>
          </a:p>
          <a:p>
            <a:pPr algn="just" defTabSz="886968">
              <a:spcBef>
                <a:spcPts val="500"/>
              </a:spcBef>
              <a:defRPr i="1" sz="1746"/>
            </a:pPr>
          </a:p>
          <a:p>
            <a:pPr algn="just" defTabSz="886968">
              <a:spcBef>
                <a:spcPts val="400"/>
              </a:spcBef>
              <a:defRPr i="1" sz="1746"/>
            </a:pPr>
            <a:r>
              <a:t>Here we could configure the additional nodes to execute the pipeline on or only a part of the pipeline. Use case: the artifacts are get from the repository and for the test purposes deployed to run the test cases on the two different nodes under two different OS: MacOS and RedHeat.</a:t>
            </a:r>
          </a:p>
        </p:txBody>
      </p:sp>
      <p:pic>
        <p:nvPicPr>
          <p:cNvPr id="533" name="Picture 5" descr="Picture 5"/>
          <p:cNvPicPr>
            <a:picLocks noChangeAspect="1"/>
          </p:cNvPicPr>
          <p:nvPr/>
        </p:nvPicPr>
        <p:blipFill>
          <a:blip r:embed="rId2">
            <a:extLst/>
          </a:blip>
          <a:stretch>
            <a:fillRect/>
          </a:stretch>
        </p:blipFill>
        <p:spPr>
          <a:xfrm>
            <a:off x="465438" y="1449773"/>
            <a:ext cx="609601" cy="363941"/>
          </a:xfrm>
          <a:prstGeom prst="rect">
            <a:avLst/>
          </a:prstGeom>
          <a:ln w="12700">
            <a:miter lim="400000"/>
          </a:ln>
        </p:spPr>
      </p:pic>
      <p:pic>
        <p:nvPicPr>
          <p:cNvPr id="534" name="Picture 7" descr="Picture 7"/>
          <p:cNvPicPr>
            <a:picLocks noChangeAspect="1"/>
          </p:cNvPicPr>
          <p:nvPr/>
        </p:nvPicPr>
        <p:blipFill>
          <a:blip r:embed="rId3">
            <a:extLst/>
          </a:blip>
          <a:stretch>
            <a:fillRect/>
          </a:stretch>
        </p:blipFill>
        <p:spPr>
          <a:xfrm>
            <a:off x="497105" y="2488480"/>
            <a:ext cx="1972541" cy="2388320"/>
          </a:xfrm>
          <a:prstGeom prst="rect">
            <a:avLst/>
          </a:prstGeom>
          <a:ln w="12700">
            <a:miter lim="400000"/>
          </a:ln>
        </p:spPr>
      </p:pic>
      <p:pic>
        <p:nvPicPr>
          <p:cNvPr id="535" name="Picture 4" descr="Picture 4"/>
          <p:cNvPicPr>
            <a:picLocks noChangeAspect="1"/>
          </p:cNvPicPr>
          <p:nvPr/>
        </p:nvPicPr>
        <p:blipFill>
          <a:blip r:embed="rId4">
            <a:extLst/>
          </a:blip>
          <a:stretch>
            <a:fillRect/>
          </a:stretch>
        </p:blipFill>
        <p:spPr>
          <a:xfrm>
            <a:off x="2514600" y="2488480"/>
            <a:ext cx="6115812" cy="788121"/>
          </a:xfrm>
          <a:prstGeom prst="rect">
            <a:avLst/>
          </a:prstGeom>
          <a:ln w="12700">
            <a:miter lim="400000"/>
          </a:ln>
        </p:spPr>
      </p:pic>
      <p:pic>
        <p:nvPicPr>
          <p:cNvPr id="536" name="Picture 9" descr="Picture 9"/>
          <p:cNvPicPr>
            <a:picLocks noChangeAspect="1"/>
          </p:cNvPicPr>
          <p:nvPr/>
        </p:nvPicPr>
        <p:blipFill>
          <a:blip r:embed="rId5">
            <a:extLst/>
          </a:blip>
          <a:srcRect l="0" t="0" r="15154" b="0"/>
          <a:stretch>
            <a:fillRect/>
          </a:stretch>
        </p:blipFill>
        <p:spPr>
          <a:xfrm>
            <a:off x="2514599" y="3440908"/>
            <a:ext cx="5943602" cy="1131092"/>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9" name="Title 1"/>
          <p:cNvSpPr txBox="1"/>
          <p:nvPr>
            <p:ph type="title"/>
          </p:nvPr>
        </p:nvSpPr>
        <p:spPr>
          <a:xfrm>
            <a:off x="179511" y="128035"/>
            <a:ext cx="6048674" cy="780686"/>
          </a:xfrm>
          <a:prstGeom prst="rect">
            <a:avLst/>
          </a:prstGeom>
        </p:spPr>
        <p:txBody>
          <a:bodyPr/>
          <a:lstStyle/>
          <a:p>
            <a:pPr/>
            <a:r>
              <a:t>Jenkins. Master-Agent model</a:t>
            </a:r>
          </a:p>
        </p:txBody>
      </p:sp>
      <p:sp>
        <p:nvSpPr>
          <p:cNvPr id="540" name="Content Placeholder 2"/>
          <p:cNvSpPr txBox="1"/>
          <p:nvPr>
            <p:ph type="body" idx="1"/>
          </p:nvPr>
        </p:nvSpPr>
        <p:spPr>
          <a:xfrm>
            <a:off x="457200" y="1484783"/>
            <a:ext cx="8229600" cy="4896546"/>
          </a:xfrm>
          <a:prstGeom prst="rect">
            <a:avLst/>
          </a:prstGeom>
        </p:spPr>
        <p:txBody>
          <a:bodyPr/>
          <a:lstStyle/>
          <a:p>
            <a:pPr algn="l"/>
            <a:r>
              <a:t>Agents Launch Methods:</a:t>
            </a:r>
          </a:p>
          <a:p>
            <a:pPr algn="l"/>
          </a:p>
          <a:p>
            <a:pPr algn="l">
              <a:spcBef>
                <a:spcPts val="400"/>
              </a:spcBef>
              <a:defRPr sz="2000"/>
            </a:pPr>
            <a:r>
              <a:t>Launch agent via Java Web Start</a:t>
            </a:r>
          </a:p>
          <a:p>
            <a:pPr lvl="1" algn="just">
              <a:spcBef>
                <a:spcPts val="400"/>
              </a:spcBef>
              <a:defRPr sz="2000"/>
            </a:pPr>
            <a:r>
              <a:t>Allows an agent to be launched using </a:t>
            </a:r>
            <a:r>
              <a:rPr u="sng">
                <a:solidFill>
                  <a:srgbClr val="009999"/>
                </a:solidFill>
                <a:uFill>
                  <a:solidFill>
                    <a:srgbClr val="009999"/>
                  </a:solidFill>
                </a:uFill>
                <a:hlinkClick r:id="rId2" invalidUrl="" action="" tgtFrame="" tooltip="" history="1" highlightClick="0" endSnd="0"/>
              </a:rPr>
              <a:t>Java Web Start</a:t>
            </a:r>
            <a:r>
              <a:t>.</a:t>
            </a:r>
            <a:br/>
            <a:r>
              <a:t>In this case, a JNLP file must be opened on the agent machine, which will establish a TCP connection to the Jenkins master.</a:t>
            </a:r>
            <a:br/>
            <a:r>
              <a:t>This means that the agent need not be reachable from the master; the agent just needs to be able to reach the master. If you have enabled security via the </a:t>
            </a:r>
            <a:r>
              <a:rPr i="1"/>
              <a:t>Configure Global Security</a:t>
            </a:r>
            <a:r>
              <a:t> page, you can customize the port on which the Jenkins master will listen for incoming JNLP agent connections. By default, the JNLP agent will launch a GUI, but it's also possible to run a JNLP agent without a GUI, e.g. as a Window service.</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3" name="Title 1"/>
          <p:cNvSpPr txBox="1"/>
          <p:nvPr>
            <p:ph type="title"/>
          </p:nvPr>
        </p:nvSpPr>
        <p:spPr>
          <a:xfrm>
            <a:off x="179511" y="128035"/>
            <a:ext cx="6048674" cy="780686"/>
          </a:xfrm>
          <a:prstGeom prst="rect">
            <a:avLst/>
          </a:prstGeom>
        </p:spPr>
        <p:txBody>
          <a:bodyPr/>
          <a:lstStyle/>
          <a:p>
            <a:pPr/>
            <a:r>
              <a:t>Jenkins. Master-Agent model</a:t>
            </a:r>
          </a:p>
        </p:txBody>
      </p:sp>
      <p:sp>
        <p:nvSpPr>
          <p:cNvPr id="544" name="Content Placeholder 2"/>
          <p:cNvSpPr txBox="1"/>
          <p:nvPr>
            <p:ph type="body" idx="1"/>
          </p:nvPr>
        </p:nvSpPr>
        <p:spPr>
          <a:xfrm>
            <a:off x="457200" y="1484783"/>
            <a:ext cx="8229600" cy="4896546"/>
          </a:xfrm>
          <a:prstGeom prst="rect">
            <a:avLst/>
          </a:prstGeom>
        </p:spPr>
        <p:txBody>
          <a:bodyPr/>
          <a:lstStyle>
            <a:lvl1pPr algn="just"/>
          </a:lstStyle>
          <a:p>
            <a:pPr/>
            <a:r>
              <a:t>Agents Launch Methods</a:t>
            </a:r>
          </a:p>
        </p:txBody>
      </p:sp>
      <p:pic>
        <p:nvPicPr>
          <p:cNvPr id="545" name="Picture 3" descr="Picture 3"/>
          <p:cNvPicPr>
            <a:picLocks noChangeAspect="1"/>
          </p:cNvPicPr>
          <p:nvPr/>
        </p:nvPicPr>
        <p:blipFill>
          <a:blip r:embed="rId2">
            <a:extLst/>
          </a:blip>
          <a:stretch>
            <a:fillRect/>
          </a:stretch>
        </p:blipFill>
        <p:spPr>
          <a:xfrm>
            <a:off x="304800" y="2332072"/>
            <a:ext cx="8591009" cy="3159209"/>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8" name="Title 1"/>
          <p:cNvSpPr txBox="1"/>
          <p:nvPr>
            <p:ph type="title"/>
          </p:nvPr>
        </p:nvSpPr>
        <p:spPr>
          <a:xfrm>
            <a:off x="179511" y="128035"/>
            <a:ext cx="6048674" cy="780686"/>
          </a:xfrm>
          <a:prstGeom prst="rect">
            <a:avLst/>
          </a:prstGeom>
        </p:spPr>
        <p:txBody>
          <a:bodyPr/>
          <a:lstStyle/>
          <a:p>
            <a:pPr/>
            <a:r>
              <a:t>Jenkins. Master-Agent model</a:t>
            </a:r>
          </a:p>
        </p:txBody>
      </p:sp>
      <p:sp>
        <p:nvSpPr>
          <p:cNvPr id="549" name="Content Placeholder 2"/>
          <p:cNvSpPr txBox="1"/>
          <p:nvPr>
            <p:ph type="body" idx="1"/>
          </p:nvPr>
        </p:nvSpPr>
        <p:spPr>
          <a:xfrm>
            <a:off x="457200" y="1484783"/>
            <a:ext cx="8229600" cy="4896546"/>
          </a:xfrm>
          <a:prstGeom prst="rect">
            <a:avLst/>
          </a:prstGeom>
        </p:spPr>
        <p:txBody>
          <a:bodyPr/>
          <a:lstStyle/>
          <a:p>
            <a:pPr algn="l"/>
            <a:r>
              <a:t>Agents Launch Methods:</a:t>
            </a:r>
          </a:p>
          <a:p>
            <a:pPr algn="l">
              <a:spcBef>
                <a:spcPts val="400"/>
              </a:spcBef>
              <a:defRPr sz="2000"/>
            </a:pPr>
            <a:r>
              <a:t>Launch agent via execution of command on the master</a:t>
            </a:r>
          </a:p>
          <a:p>
            <a:pPr lvl="1" algn="just">
              <a:spcBef>
                <a:spcPts val="400"/>
              </a:spcBef>
              <a:defRPr sz="2000"/>
            </a:pPr>
            <a:r>
              <a:t>Starts an agent by having Jenkins execute a command from the master. Use this when the master is capable of remotely executing a process on another machine, e.g. via SSH or RSH.</a:t>
            </a:r>
          </a:p>
          <a:p>
            <a:pPr algn="l">
              <a:spcBef>
                <a:spcPts val="400"/>
              </a:spcBef>
              <a:defRPr sz="2000"/>
            </a:pPr>
            <a:r>
              <a:t>Launch slave agents via SSH</a:t>
            </a:r>
          </a:p>
          <a:p>
            <a:pPr lvl="1" algn="just">
              <a:spcBef>
                <a:spcPts val="400"/>
              </a:spcBef>
              <a:defRPr sz="2000"/>
            </a:pPr>
            <a:r>
              <a:t>Starts a slave by sending commands over a secure SSH connection. The slave needs to be reachable from the master, and you will have to supply an account that can log in on the target machine. No root privileges are required.</a:t>
            </a:r>
          </a:p>
          <a:p>
            <a:pPr algn="l">
              <a:spcBef>
                <a:spcPts val="400"/>
              </a:spcBef>
              <a:defRPr sz="2000"/>
            </a:pPr>
            <a:r>
              <a:t>Let Jenkins control this Windows slave as a Windows service</a:t>
            </a:r>
          </a:p>
          <a:p>
            <a:pPr lvl="1" algn="just">
              <a:spcBef>
                <a:spcPts val="400"/>
              </a:spcBef>
              <a:defRPr sz="2000"/>
            </a:pPr>
            <a:r>
              <a:t>Starts a Windows slave by </a:t>
            </a:r>
            <a:r>
              <a:rPr u="sng">
                <a:solidFill>
                  <a:srgbClr val="009999"/>
                </a:solidFill>
                <a:uFill>
                  <a:solidFill>
                    <a:srgbClr val="009999"/>
                  </a:solidFill>
                </a:uFill>
                <a:hlinkClick r:id="rId2" invalidUrl="" action="" tgtFrame="" tooltip="" history="1" highlightClick="0" endSnd="0"/>
              </a:rPr>
              <a:t>a remote management facility</a:t>
            </a:r>
            <a:r>
              <a:t> built into Windows. Suitable for managing Windows slaves. Slaves need to be IP reachable from the master.</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2" name="Title 1"/>
          <p:cNvSpPr txBox="1"/>
          <p:nvPr>
            <p:ph type="title"/>
          </p:nvPr>
        </p:nvSpPr>
        <p:spPr>
          <a:xfrm>
            <a:off x="179511" y="128035"/>
            <a:ext cx="6048674" cy="780686"/>
          </a:xfrm>
          <a:prstGeom prst="rect">
            <a:avLst/>
          </a:prstGeom>
        </p:spPr>
        <p:txBody>
          <a:bodyPr/>
          <a:lstStyle/>
          <a:p>
            <a:pPr/>
            <a:r>
              <a:t>Jenkins </a:t>
            </a:r>
            <a:r>
              <a:t>Continuous Delivery</a:t>
            </a:r>
          </a:p>
        </p:txBody>
      </p:sp>
      <p:pic>
        <p:nvPicPr>
          <p:cNvPr id="553" name="Content Placeholder 3" descr="Content Placeholder 3"/>
          <p:cNvPicPr>
            <a:picLocks noChangeAspect="1"/>
          </p:cNvPicPr>
          <p:nvPr/>
        </p:nvPicPr>
        <p:blipFill>
          <a:blip r:embed="rId2">
            <a:extLst/>
          </a:blip>
          <a:srcRect l="0" t="0" r="7373" b="0"/>
          <a:stretch>
            <a:fillRect/>
          </a:stretch>
        </p:blipFill>
        <p:spPr>
          <a:xfrm>
            <a:off x="685798" y="3635602"/>
            <a:ext cx="7848602" cy="2536599"/>
          </a:xfrm>
          <a:prstGeom prst="rect">
            <a:avLst/>
          </a:prstGeom>
          <a:ln w="12700">
            <a:miter lim="400000"/>
          </a:ln>
        </p:spPr>
      </p:pic>
      <p:pic>
        <p:nvPicPr>
          <p:cNvPr id="554" name="Content Placeholder 3" descr="Content Placeholder 3"/>
          <p:cNvPicPr>
            <a:picLocks noChangeAspect="1"/>
          </p:cNvPicPr>
          <p:nvPr/>
        </p:nvPicPr>
        <p:blipFill>
          <a:blip r:embed="rId3">
            <a:extLst/>
          </a:blip>
          <a:srcRect l="3338" t="61178" r="970" b="1552"/>
          <a:stretch>
            <a:fillRect/>
          </a:stretch>
        </p:blipFill>
        <p:spPr>
          <a:xfrm>
            <a:off x="914399" y="1371600"/>
            <a:ext cx="7372352" cy="2057400"/>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7" name="Title 1"/>
          <p:cNvSpPr txBox="1"/>
          <p:nvPr>
            <p:ph type="title"/>
          </p:nvPr>
        </p:nvSpPr>
        <p:spPr>
          <a:xfrm>
            <a:off x="179511" y="128035"/>
            <a:ext cx="6048674" cy="780686"/>
          </a:xfrm>
          <a:prstGeom prst="rect">
            <a:avLst/>
          </a:prstGeom>
        </p:spPr>
        <p:txBody>
          <a:bodyPr/>
          <a:lstStyle/>
          <a:p>
            <a:pPr/>
            <a:r>
              <a:t>Jenkins </a:t>
            </a:r>
            <a:r>
              <a:t>Continuous Delivery</a:t>
            </a:r>
          </a:p>
        </p:txBody>
      </p:sp>
      <p:pic>
        <p:nvPicPr>
          <p:cNvPr id="558" name="Content Placeholder 12" descr="Content Placeholder 12"/>
          <p:cNvPicPr>
            <a:picLocks noChangeAspect="1"/>
          </p:cNvPicPr>
          <p:nvPr/>
        </p:nvPicPr>
        <p:blipFill>
          <a:blip r:embed="rId2">
            <a:extLst/>
          </a:blip>
          <a:srcRect l="2001" t="3173" r="2001" b="1587"/>
          <a:stretch>
            <a:fillRect/>
          </a:stretch>
        </p:blipFill>
        <p:spPr>
          <a:xfrm>
            <a:off x="685800" y="1447800"/>
            <a:ext cx="7010400" cy="43815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TextBox 7"/>
          <p:cNvSpPr txBox="1"/>
          <p:nvPr>
            <p:ph type="sldNum" sz="quarter" idx="2"/>
          </p:nvPr>
        </p:nvSpPr>
        <p:spPr>
          <a:xfrm>
            <a:off x="331964" y="6519863"/>
            <a:ext cx="203025"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0" name="Title 1"/>
          <p:cNvSpPr txBox="1"/>
          <p:nvPr>
            <p:ph type="title"/>
          </p:nvPr>
        </p:nvSpPr>
        <p:spPr>
          <a:xfrm>
            <a:off x="179512" y="128035"/>
            <a:ext cx="6526087" cy="780686"/>
          </a:xfrm>
          <a:prstGeom prst="rect">
            <a:avLst/>
          </a:prstGeom>
        </p:spPr>
        <p:txBody>
          <a:bodyPr/>
          <a:lstStyle>
            <a:lvl1pPr defTabSz="859536">
              <a:defRPr sz="3008"/>
            </a:lvl1pPr>
          </a:lstStyle>
          <a:p>
            <a:pPr/>
            <a:r>
              <a:t>Jenkins Installation: Tomcat-Servlet</a:t>
            </a:r>
          </a:p>
        </p:txBody>
      </p:sp>
      <p:sp>
        <p:nvSpPr>
          <p:cNvPr id="171" name="Content Placeholder 2"/>
          <p:cNvSpPr txBox="1"/>
          <p:nvPr>
            <p:ph type="body" idx="1"/>
          </p:nvPr>
        </p:nvSpPr>
        <p:spPr>
          <a:xfrm>
            <a:off x="457200" y="1484783"/>
            <a:ext cx="8229600" cy="4896546"/>
          </a:xfrm>
          <a:prstGeom prst="rect">
            <a:avLst/>
          </a:prstGeom>
        </p:spPr>
        <p:txBody>
          <a:bodyPr/>
          <a:lstStyle/>
          <a:p>
            <a:pPr marL="342900" indent="-342900" algn="l">
              <a:buSzPct val="100000"/>
              <a:buFont typeface="Arial"/>
              <a:buChar char="•"/>
            </a:pPr>
            <a:r>
              <a:t>Jenkins is packaged as a WAR, so you can drop it into whichever servlet container you prefer to use (Tomcat , Apache etc)</a:t>
            </a:r>
          </a:p>
          <a:p>
            <a:pPr marL="342900" indent="-342900" algn="l">
              <a:buSzPct val="100000"/>
              <a:buFont typeface="Arial"/>
              <a:buChar char="•"/>
            </a:pPr>
            <a:r>
              <a:t>Jenkins comes pre-packaged with a servlet if you just want a lightweight implementation</a:t>
            </a:r>
          </a:p>
          <a:p>
            <a:pPr marL="342900" indent="-342900" algn="l">
              <a:buSzPct val="100000"/>
              <a:buFont typeface="Arial"/>
              <a:buChar char="•"/>
            </a:pPr>
            <a:r>
              <a:t> Native/Supported packages exist for:</a:t>
            </a:r>
          </a:p>
          <a:p>
            <a:pPr lvl="2" algn="l"/>
            <a:r>
              <a:t>Windows Ubuntu/Debian Redhat/Fedora/CentOS Mac OSX openSUSE FreeBSD OpenBSD Solaris</a:t>
            </a:r>
          </a:p>
          <a:p>
            <a:pPr marL="342900" indent="-342900" algn="l">
              <a:buSzPct val="100000"/>
              <a:buFont typeface="Arial"/>
              <a:buChar char="•"/>
            </a:pPr>
            <a:r>
              <a:t>Cloudbees - http://www.cloudbees.com/</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1" name="Title 1"/>
          <p:cNvSpPr txBox="1"/>
          <p:nvPr>
            <p:ph type="title"/>
          </p:nvPr>
        </p:nvSpPr>
        <p:spPr>
          <a:xfrm>
            <a:off x="179511" y="128035"/>
            <a:ext cx="6048674" cy="780686"/>
          </a:xfrm>
          <a:prstGeom prst="rect">
            <a:avLst/>
          </a:prstGeom>
        </p:spPr>
        <p:txBody>
          <a:bodyPr/>
          <a:lstStyle/>
          <a:p>
            <a:pPr/>
            <a:r>
              <a:t>Artifact repository</a:t>
            </a:r>
          </a:p>
        </p:txBody>
      </p:sp>
      <p:sp>
        <p:nvSpPr>
          <p:cNvPr id="562" name="Content Placeholder 2"/>
          <p:cNvSpPr txBox="1"/>
          <p:nvPr>
            <p:ph type="body" idx="1"/>
          </p:nvPr>
        </p:nvSpPr>
        <p:spPr>
          <a:xfrm>
            <a:off x="457200" y="1484783"/>
            <a:ext cx="8229600" cy="4896546"/>
          </a:xfrm>
          <a:prstGeom prst="rect">
            <a:avLst/>
          </a:prstGeom>
        </p:spPr>
        <p:txBody>
          <a:bodyPr/>
          <a:lstStyle>
            <a:lvl1pPr algn="just">
              <a:spcBef>
                <a:spcPts val="400"/>
              </a:spcBef>
              <a:defRPr sz="2000"/>
            </a:lvl1pPr>
          </a:lstStyle>
          <a:p>
            <a:pPr/>
            <a:r>
              <a:t>CI/CD stages supposed to have a storage where all the versioned product versions would be stored for the deployment ether whilst the “Deploy and testing environment” stage or “Deploy to production environment” stage: </a:t>
            </a:r>
          </a:p>
        </p:txBody>
      </p:sp>
      <p:pic>
        <p:nvPicPr>
          <p:cNvPr id="563" name="Picture 3" descr="Picture 3"/>
          <p:cNvPicPr>
            <a:picLocks noChangeAspect="1"/>
          </p:cNvPicPr>
          <p:nvPr/>
        </p:nvPicPr>
        <p:blipFill>
          <a:blip r:embed="rId2">
            <a:extLst/>
          </a:blip>
          <a:srcRect l="1316" t="2141" r="1316" b="2059"/>
          <a:stretch>
            <a:fillRect/>
          </a:stretch>
        </p:blipFill>
        <p:spPr>
          <a:xfrm>
            <a:off x="1066800" y="2537846"/>
            <a:ext cx="6394934" cy="3866730"/>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6" name="Title 1"/>
          <p:cNvSpPr txBox="1"/>
          <p:nvPr>
            <p:ph type="title"/>
          </p:nvPr>
        </p:nvSpPr>
        <p:spPr>
          <a:xfrm>
            <a:off x="179511" y="128035"/>
            <a:ext cx="6048674" cy="780686"/>
          </a:xfrm>
          <a:prstGeom prst="rect">
            <a:avLst/>
          </a:prstGeom>
        </p:spPr>
        <p:txBody>
          <a:bodyPr/>
          <a:lstStyle/>
          <a:p>
            <a:pPr/>
            <a:r>
              <a:t>Nexus artifact repository</a:t>
            </a:r>
          </a:p>
        </p:txBody>
      </p:sp>
      <p:sp>
        <p:nvSpPr>
          <p:cNvPr id="567" name="Content Placeholder 2"/>
          <p:cNvSpPr txBox="1"/>
          <p:nvPr>
            <p:ph type="body" idx="1"/>
          </p:nvPr>
        </p:nvSpPr>
        <p:spPr>
          <a:xfrm>
            <a:off x="457200" y="1484783"/>
            <a:ext cx="8229600" cy="4896546"/>
          </a:xfrm>
          <a:prstGeom prst="rect">
            <a:avLst/>
          </a:prstGeom>
        </p:spPr>
        <p:txBody>
          <a:bodyPr/>
          <a:lstStyle/>
          <a:p>
            <a:pPr algn="just" defTabSz="832104">
              <a:spcBef>
                <a:spcPts val="400"/>
              </a:spcBef>
              <a:defRPr sz="1820"/>
            </a:pPr>
            <a:r>
              <a:t>There are cases when a company couldn’t afford to keep the artifacts for the delivery or deployment on the external cloud services. The security policies tend them to move the storages inside the secured network. Using a private antifactory managers may solve the issue. </a:t>
            </a:r>
          </a:p>
          <a:p>
            <a:pPr algn="l" defTabSz="832104">
              <a:spcBef>
                <a:spcPts val="400"/>
              </a:spcBef>
              <a:defRPr sz="1820"/>
            </a:pPr>
            <a:r>
              <a:t>Sonatype Nexus Repository is the installable repository manager with the wide list of features and sophisticated API to be integrated into your infrastructure:</a:t>
            </a:r>
          </a:p>
          <a:p>
            <a:pPr algn="l" defTabSz="832104">
              <a:spcBef>
                <a:spcPts val="500"/>
              </a:spcBef>
              <a:defRPr sz="1820"/>
            </a:pPr>
          </a:p>
          <a:p>
            <a:pPr lvl="1" marL="676084" indent="-260032" algn="l" defTabSz="832104">
              <a:spcBef>
                <a:spcPts val="300"/>
              </a:spcBef>
              <a:buSzPct val="100000"/>
              <a:buFont typeface="Arial"/>
              <a:buChar char="•"/>
              <a:defRPr sz="1274"/>
            </a:pPr>
            <a:r>
              <a:t>Manage components, build artifacts, and release candidates in one central location.</a:t>
            </a:r>
          </a:p>
          <a:p>
            <a:pPr lvl="1" marL="676084" indent="-260032" algn="l" defTabSz="832104">
              <a:spcBef>
                <a:spcPts val="300"/>
              </a:spcBef>
              <a:buSzPct val="100000"/>
              <a:buFont typeface="Arial"/>
              <a:buChar char="•"/>
              <a:defRPr sz="1274"/>
            </a:pPr>
            <a:r>
              <a:t>Understand component security, license, and quality issues.</a:t>
            </a:r>
          </a:p>
          <a:p>
            <a:pPr lvl="1" marL="676084" indent="-260032" algn="l" defTabSz="832104">
              <a:spcBef>
                <a:spcPts val="300"/>
              </a:spcBef>
              <a:buSzPct val="100000"/>
              <a:buFont typeface="Arial"/>
              <a:buChar char="•"/>
              <a:defRPr sz="1274"/>
            </a:pPr>
            <a:r>
              <a:t>Modernize software development with intelligent staging and release functionality.</a:t>
            </a:r>
          </a:p>
          <a:p>
            <a:pPr lvl="1" marL="676084" indent="-260032" algn="l" defTabSz="832104">
              <a:spcBef>
                <a:spcPts val="300"/>
              </a:spcBef>
              <a:buSzPct val="100000"/>
              <a:buFont typeface="Arial"/>
              <a:buChar char="•"/>
              <a:defRPr sz="1274"/>
            </a:pPr>
            <a:r>
              <a:t>Scale DevOps delivery with high availability and active/active clustering.</a:t>
            </a:r>
          </a:p>
          <a:p>
            <a:pPr lvl="1" marL="676084" indent="-260032" algn="l" defTabSz="832104">
              <a:spcBef>
                <a:spcPts val="300"/>
              </a:spcBef>
              <a:buSzPct val="100000"/>
              <a:buFont typeface="Arial"/>
              <a:buChar char="•"/>
              <a:defRPr sz="1274"/>
            </a:pPr>
            <a:r>
              <a:t>Sleep comfortably with world-class support and training.</a:t>
            </a:r>
          </a:p>
          <a:p>
            <a:pPr lvl="1" marL="676084" indent="-260032" algn="l" defTabSz="832104">
              <a:spcBef>
                <a:spcPts val="300"/>
              </a:spcBef>
              <a:buSzPct val="100000"/>
              <a:buFont typeface="Arial"/>
              <a:buChar char="•"/>
              <a:defRPr sz="1274"/>
            </a:pPr>
            <a:r>
              <a:t>Store and distribute Maven/Java, npm, NuGet, RubyGems, Docker, P2, OBR, APT and YUM and more.</a:t>
            </a:r>
          </a:p>
          <a:p>
            <a:pPr lvl="1" marL="676084" indent="-260032" algn="l" defTabSz="832104">
              <a:spcBef>
                <a:spcPts val="300"/>
              </a:spcBef>
              <a:buSzPct val="100000"/>
              <a:buFont typeface="Arial"/>
              <a:buChar char="•"/>
              <a:defRPr sz="1274"/>
            </a:pPr>
            <a:r>
              <a:t>Manage components from dev through delivery: binaries, containers, assemblies, and finished goods.</a:t>
            </a:r>
          </a:p>
          <a:p>
            <a:pPr lvl="1" marL="676084" indent="-260032" algn="l" defTabSz="832104">
              <a:spcBef>
                <a:spcPts val="300"/>
              </a:spcBef>
              <a:buSzPct val="100000"/>
              <a:buFont typeface="Arial"/>
              <a:buChar char="•"/>
              <a:defRPr sz="1274"/>
            </a:pPr>
            <a:r>
              <a:t>Awesome support for the Java Virtual Machine (JVM) ecosystem, including Gradle, Ant, Maven, and Ivy.</a:t>
            </a:r>
          </a:p>
          <a:p>
            <a:pPr lvl="1" marL="676084" indent="-260032" algn="l" defTabSz="832104">
              <a:spcBef>
                <a:spcPts val="300"/>
              </a:spcBef>
              <a:buSzPct val="100000"/>
              <a:buFont typeface="Arial"/>
              <a:buChar char="•"/>
              <a:defRPr sz="1274"/>
            </a:pPr>
            <a:r>
              <a:t>Integrated with popular tools like Eclipse, IntelliJ, Hudson, Jenkins, Puppet, Chef, Docker, and more.</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0" name="Title 1"/>
          <p:cNvSpPr txBox="1"/>
          <p:nvPr>
            <p:ph type="title"/>
          </p:nvPr>
        </p:nvSpPr>
        <p:spPr>
          <a:xfrm>
            <a:off x="179511" y="128035"/>
            <a:ext cx="6048674" cy="780686"/>
          </a:xfrm>
          <a:prstGeom prst="rect">
            <a:avLst/>
          </a:prstGeom>
        </p:spPr>
        <p:txBody>
          <a:bodyPr/>
          <a:lstStyle/>
          <a:p>
            <a:pPr/>
            <a:r>
              <a:t>Nexus artifact repository</a:t>
            </a:r>
          </a:p>
        </p:txBody>
      </p:sp>
      <p:sp>
        <p:nvSpPr>
          <p:cNvPr id="571" name="Content Placeholder 2"/>
          <p:cNvSpPr txBox="1"/>
          <p:nvPr>
            <p:ph type="body" idx="1"/>
          </p:nvPr>
        </p:nvSpPr>
        <p:spPr>
          <a:xfrm>
            <a:off x="457200" y="1484783"/>
            <a:ext cx="8229600" cy="4896546"/>
          </a:xfrm>
          <a:prstGeom prst="rect">
            <a:avLst/>
          </a:prstGeom>
        </p:spPr>
        <p:txBody>
          <a:bodyPr/>
          <a:lstStyle/>
          <a:p>
            <a:pPr algn="l">
              <a:defRPr i="1" sz="1800"/>
            </a:pPr>
          </a:p>
          <a:p>
            <a:pPr algn="l">
              <a:spcBef>
                <a:spcPts val="400"/>
              </a:spcBef>
              <a:defRPr i="1" sz="1800"/>
            </a:pPr>
            <a:r>
              <a:t>We have already installed the Sonatype Nexus to your course instance, to reach it please go to: </a:t>
            </a:r>
            <a:r>
              <a:rPr u="sng"/>
              <a:t>http://&lt;your course PC IP&gt;:8081/</a:t>
            </a:r>
          </a:p>
        </p:txBody>
      </p:sp>
      <p:pic>
        <p:nvPicPr>
          <p:cNvPr id="572" name="Picture 5" descr="Picture 5"/>
          <p:cNvPicPr>
            <a:picLocks noChangeAspect="1"/>
          </p:cNvPicPr>
          <p:nvPr/>
        </p:nvPicPr>
        <p:blipFill>
          <a:blip r:embed="rId2">
            <a:extLst/>
          </a:blip>
          <a:stretch>
            <a:fillRect/>
          </a:stretch>
        </p:blipFill>
        <p:spPr>
          <a:xfrm>
            <a:off x="465438" y="1449773"/>
            <a:ext cx="609601" cy="363941"/>
          </a:xfrm>
          <a:prstGeom prst="rect">
            <a:avLst/>
          </a:prstGeom>
          <a:ln w="12700">
            <a:miter lim="400000"/>
          </a:ln>
        </p:spPr>
      </p:pic>
      <p:pic>
        <p:nvPicPr>
          <p:cNvPr id="573" name="Picture 3" descr="Picture 3"/>
          <p:cNvPicPr>
            <a:picLocks noChangeAspect="1"/>
          </p:cNvPicPr>
          <p:nvPr/>
        </p:nvPicPr>
        <p:blipFill>
          <a:blip r:embed="rId3">
            <a:extLst/>
          </a:blip>
          <a:stretch>
            <a:fillRect/>
          </a:stretch>
        </p:blipFill>
        <p:spPr>
          <a:xfrm>
            <a:off x="1670391" y="2667000"/>
            <a:ext cx="5803218" cy="3591608"/>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6" name="Title 1"/>
          <p:cNvSpPr txBox="1"/>
          <p:nvPr>
            <p:ph type="title"/>
          </p:nvPr>
        </p:nvSpPr>
        <p:spPr>
          <a:xfrm>
            <a:off x="179511" y="128035"/>
            <a:ext cx="6048674" cy="780686"/>
          </a:xfrm>
          <a:prstGeom prst="rect">
            <a:avLst/>
          </a:prstGeom>
        </p:spPr>
        <p:txBody>
          <a:bodyPr/>
          <a:lstStyle/>
          <a:p>
            <a:pPr/>
            <a:r>
              <a:t>Nexus artifact repository</a:t>
            </a:r>
          </a:p>
        </p:txBody>
      </p:sp>
      <p:sp>
        <p:nvSpPr>
          <p:cNvPr id="577" name="Content Placeholder 2"/>
          <p:cNvSpPr txBox="1"/>
          <p:nvPr>
            <p:ph type="body" idx="1"/>
          </p:nvPr>
        </p:nvSpPr>
        <p:spPr>
          <a:xfrm>
            <a:off x="457200" y="1484783"/>
            <a:ext cx="8229600" cy="4896546"/>
          </a:xfrm>
          <a:prstGeom prst="rect">
            <a:avLst/>
          </a:prstGeom>
        </p:spPr>
        <p:txBody>
          <a:bodyPr/>
          <a:lstStyle/>
          <a:p>
            <a:pPr algn="l">
              <a:defRPr i="1" sz="1800"/>
            </a:pPr>
          </a:p>
          <a:p>
            <a:pPr algn="l">
              <a:spcBef>
                <a:spcPts val="400"/>
              </a:spcBef>
              <a:defRPr i="1" sz="1800"/>
            </a:pPr>
            <a:r>
              <a:t>During the main pipeline exercise we would create the Docker hosted repository in the persisted Nexus for storing our artifacts. </a:t>
            </a:r>
          </a:p>
        </p:txBody>
      </p:sp>
      <p:pic>
        <p:nvPicPr>
          <p:cNvPr id="578" name="Picture 5" descr="Picture 5"/>
          <p:cNvPicPr>
            <a:picLocks noChangeAspect="1"/>
          </p:cNvPicPr>
          <p:nvPr/>
        </p:nvPicPr>
        <p:blipFill>
          <a:blip r:embed="rId2">
            <a:extLst/>
          </a:blip>
          <a:stretch>
            <a:fillRect/>
          </a:stretch>
        </p:blipFill>
        <p:spPr>
          <a:xfrm>
            <a:off x="465438" y="1449773"/>
            <a:ext cx="609601" cy="363941"/>
          </a:xfrm>
          <a:prstGeom prst="rect">
            <a:avLst/>
          </a:prstGeom>
          <a:ln w="12700">
            <a:miter lim="400000"/>
          </a:ln>
        </p:spPr>
      </p:pic>
      <p:pic>
        <p:nvPicPr>
          <p:cNvPr id="579" name="Picture 4" descr="Picture 4"/>
          <p:cNvPicPr>
            <a:picLocks noChangeAspect="1"/>
          </p:cNvPicPr>
          <p:nvPr/>
        </p:nvPicPr>
        <p:blipFill>
          <a:blip r:embed="rId3">
            <a:extLst/>
          </a:blip>
          <a:stretch>
            <a:fillRect/>
          </a:stretch>
        </p:blipFill>
        <p:spPr>
          <a:xfrm>
            <a:off x="783175" y="2514600"/>
            <a:ext cx="7577648" cy="3733800"/>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2" name="Title 1"/>
          <p:cNvSpPr txBox="1"/>
          <p:nvPr>
            <p:ph type="title"/>
          </p:nvPr>
        </p:nvSpPr>
        <p:spPr>
          <a:xfrm>
            <a:off x="179511" y="128035"/>
            <a:ext cx="6048674" cy="780686"/>
          </a:xfrm>
          <a:prstGeom prst="rect">
            <a:avLst/>
          </a:prstGeom>
        </p:spPr>
        <p:txBody>
          <a:bodyPr/>
          <a:lstStyle/>
          <a:p>
            <a:pPr/>
            <a:r>
              <a:t>JFrog artifactory </a:t>
            </a:r>
          </a:p>
        </p:txBody>
      </p:sp>
      <p:sp>
        <p:nvSpPr>
          <p:cNvPr id="583" name="Content Placeholder 2"/>
          <p:cNvSpPr txBox="1"/>
          <p:nvPr>
            <p:ph type="body" idx="1"/>
          </p:nvPr>
        </p:nvSpPr>
        <p:spPr>
          <a:xfrm>
            <a:off x="457200" y="1484783"/>
            <a:ext cx="8229600" cy="4896546"/>
          </a:xfrm>
          <a:prstGeom prst="rect">
            <a:avLst/>
          </a:prstGeom>
        </p:spPr>
        <p:txBody>
          <a:bodyPr/>
          <a:lstStyle>
            <a:lvl1pPr algn="l">
              <a:spcBef>
                <a:spcPts val="400"/>
              </a:spcBef>
              <a:defRPr sz="2000"/>
            </a:lvl1pPr>
          </a:lstStyle>
          <a:p>
            <a:pPr/>
            <a:r>
              <a:t>JFrog Artifactory is an artifact repository manager, which is entirely technology agnostic and fully supports software created in any language or using any tool. </a:t>
            </a:r>
          </a:p>
        </p:txBody>
      </p:sp>
      <p:pic>
        <p:nvPicPr>
          <p:cNvPr id="584" name="Picture 5" descr="Picture 5"/>
          <p:cNvPicPr>
            <a:picLocks noChangeAspect="1"/>
          </p:cNvPicPr>
          <p:nvPr/>
        </p:nvPicPr>
        <p:blipFill>
          <a:blip r:embed="rId2">
            <a:extLst/>
          </a:blip>
          <a:stretch>
            <a:fillRect/>
          </a:stretch>
        </p:blipFill>
        <p:spPr>
          <a:xfrm>
            <a:off x="1676400" y="2590800"/>
            <a:ext cx="5562600" cy="3537545"/>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7" name="Title 1"/>
          <p:cNvSpPr txBox="1"/>
          <p:nvPr>
            <p:ph type="title"/>
          </p:nvPr>
        </p:nvSpPr>
        <p:spPr>
          <a:xfrm>
            <a:off x="179511" y="128035"/>
            <a:ext cx="6048674" cy="780686"/>
          </a:xfrm>
          <a:prstGeom prst="rect">
            <a:avLst/>
          </a:prstGeom>
        </p:spPr>
        <p:txBody>
          <a:bodyPr/>
          <a:lstStyle/>
          <a:p>
            <a:pPr/>
            <a:r>
              <a:t>JFrog artifactory </a:t>
            </a:r>
          </a:p>
        </p:txBody>
      </p:sp>
      <p:sp>
        <p:nvSpPr>
          <p:cNvPr id="588" name="Content Placeholder 2"/>
          <p:cNvSpPr txBox="1"/>
          <p:nvPr>
            <p:ph type="body" idx="1"/>
          </p:nvPr>
        </p:nvSpPr>
        <p:spPr>
          <a:xfrm>
            <a:off x="457200" y="1484783"/>
            <a:ext cx="8229600" cy="4896546"/>
          </a:xfrm>
          <a:prstGeom prst="rect">
            <a:avLst/>
          </a:prstGeom>
        </p:spPr>
        <p:txBody>
          <a:bodyPr/>
          <a:lstStyle/>
          <a:p>
            <a:pPr algn="l">
              <a:spcBef>
                <a:spcPts val="400"/>
              </a:spcBef>
              <a:defRPr sz="2000"/>
            </a:pPr>
            <a:r>
              <a:t>The tool is designed to integrate with the majority of continuous integration and delivery tools, so as to provide an end to end automated solution for tracking artifacts from development to production.</a:t>
            </a:r>
          </a:p>
          <a:p>
            <a:pPr algn="l">
              <a:spcBef>
                <a:spcPts val="400"/>
              </a:spcBef>
              <a:defRPr sz="2000"/>
            </a:pPr>
            <a:r>
              <a:t>JFrog Artifactory is intended for use both by developers and DevOps teams as a whole. It serves as a singles access point that organizes all of the resources and removes the associated complications. Simultaneously it enables the operations staff to efficiently manage the continual flow of code from each developer’s machine to the organization’s production environment.</a:t>
            </a:r>
          </a:p>
          <a:p>
            <a:pPr algn="l">
              <a:spcBef>
                <a:spcPts val="400"/>
              </a:spcBef>
              <a:defRPr sz="2000"/>
            </a:pPr>
            <a:r>
              <a:t> </a:t>
            </a:r>
          </a:p>
        </p:txBody>
      </p:sp>
      <p:pic>
        <p:nvPicPr>
          <p:cNvPr id="589" name="Picture 3" descr="Picture 3"/>
          <p:cNvPicPr>
            <a:picLocks noChangeAspect="1"/>
          </p:cNvPicPr>
          <p:nvPr/>
        </p:nvPicPr>
        <p:blipFill>
          <a:blip r:embed="rId2">
            <a:extLst/>
          </a:blip>
          <a:stretch>
            <a:fillRect/>
          </a:stretch>
        </p:blipFill>
        <p:spPr>
          <a:xfrm>
            <a:off x="1676400" y="4267200"/>
            <a:ext cx="5873750" cy="1945386"/>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TextBox 7"/>
          <p:cNvSpPr txBox="1"/>
          <p:nvPr>
            <p:ph type="sldNum" sz="quarter" idx="2"/>
          </p:nvPr>
        </p:nvSpPr>
        <p:spPr>
          <a:xfrm>
            <a:off x="233080" y="6519863"/>
            <a:ext cx="301909"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2" name="Title 1"/>
          <p:cNvSpPr txBox="1"/>
          <p:nvPr>
            <p:ph type="title"/>
          </p:nvPr>
        </p:nvSpPr>
        <p:spPr>
          <a:xfrm>
            <a:off x="179511" y="128035"/>
            <a:ext cx="6048674" cy="780686"/>
          </a:xfrm>
          <a:prstGeom prst="rect">
            <a:avLst/>
          </a:prstGeom>
        </p:spPr>
        <p:txBody>
          <a:bodyPr/>
          <a:lstStyle/>
          <a:p>
            <a:pPr/>
            <a:r>
              <a:t>Thanks!!!</a:t>
            </a:r>
          </a:p>
        </p:txBody>
      </p:sp>
      <p:sp>
        <p:nvSpPr>
          <p:cNvPr id="593" name="Content Placeholder 2"/>
          <p:cNvSpPr txBox="1"/>
          <p:nvPr>
            <p:ph type="body" idx="1"/>
          </p:nvPr>
        </p:nvSpPr>
        <p:spPr>
          <a:xfrm>
            <a:off x="457200" y="1484783"/>
            <a:ext cx="8229600" cy="4896546"/>
          </a:xfrm>
          <a:prstGeom prst="rect">
            <a:avLst/>
          </a:prstGeom>
        </p:spPr>
        <p:txBody>
          <a:bodyPr/>
          <a:lstStyle/>
          <a:p>
            <a:pPr algn="l">
              <a:spcBef>
                <a:spcPts val="700"/>
              </a:spcBef>
              <a:defRPr sz="3200"/>
            </a:pPr>
            <a:r>
              <a:t>Next 10 Years</a:t>
            </a:r>
          </a:p>
          <a:p>
            <a:pPr algn="l"/>
          </a:p>
          <a:p>
            <a:pPr marL="342900" indent="-342900" algn="l">
              <a:buSzPct val="100000"/>
              <a:buFont typeface="Arial"/>
              <a:buChar char="•"/>
            </a:pPr>
            <a:r>
              <a:t>User Experience</a:t>
            </a:r>
          </a:p>
          <a:p>
            <a:pPr marL="342900" indent="-342900" algn="l">
              <a:buSzPct val="100000"/>
              <a:buFont typeface="Arial"/>
              <a:buChar char="•"/>
            </a:pPr>
            <a:r>
              <a:t>Scalability and Availability</a:t>
            </a:r>
          </a:p>
          <a:p>
            <a:pPr marL="342900" indent="-342900" algn="l">
              <a:buSzPct val="100000"/>
              <a:buFont typeface="Arial"/>
              <a:buChar char="•"/>
            </a:pPr>
            <a:r>
              <a:t>Continuous Delivery</a:t>
            </a:r>
          </a:p>
        </p:txBody>
      </p:sp>
      <p:pic>
        <p:nvPicPr>
          <p:cNvPr id="594" name="Picture 3" descr="Picture 3"/>
          <p:cNvPicPr>
            <a:picLocks noChangeAspect="1"/>
          </p:cNvPicPr>
          <p:nvPr/>
        </p:nvPicPr>
        <p:blipFill>
          <a:blip r:embed="rId2">
            <a:extLst/>
          </a:blip>
          <a:stretch>
            <a:fillRect/>
          </a:stretch>
        </p:blipFill>
        <p:spPr>
          <a:xfrm>
            <a:off x="3977192" y="3657600"/>
            <a:ext cx="4709608" cy="269832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extBox 7"/>
          <p:cNvSpPr txBox="1"/>
          <p:nvPr>
            <p:ph type="sldNum" sz="quarter" idx="2"/>
          </p:nvPr>
        </p:nvSpPr>
        <p:spPr>
          <a:xfrm>
            <a:off x="331964" y="6519863"/>
            <a:ext cx="203025" cy="28882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4" name="Title 1"/>
          <p:cNvSpPr txBox="1"/>
          <p:nvPr>
            <p:ph type="title"/>
          </p:nvPr>
        </p:nvSpPr>
        <p:spPr>
          <a:xfrm>
            <a:off x="179511" y="128035"/>
            <a:ext cx="6048674" cy="780686"/>
          </a:xfrm>
          <a:prstGeom prst="rect">
            <a:avLst/>
          </a:prstGeom>
        </p:spPr>
        <p:txBody>
          <a:bodyPr/>
          <a:lstStyle/>
          <a:p>
            <a:pPr/>
            <a:r>
              <a:t>Core Features</a:t>
            </a:r>
          </a:p>
        </p:txBody>
      </p:sp>
      <p:sp>
        <p:nvSpPr>
          <p:cNvPr id="175" name="Content Placeholder 2"/>
          <p:cNvSpPr txBox="1"/>
          <p:nvPr>
            <p:ph type="body" idx="1"/>
          </p:nvPr>
        </p:nvSpPr>
        <p:spPr>
          <a:xfrm>
            <a:off x="457200" y="1484783"/>
            <a:ext cx="8229600" cy="4896546"/>
          </a:xfrm>
          <a:prstGeom prst="rect">
            <a:avLst/>
          </a:prstGeom>
        </p:spPr>
        <p:txBody>
          <a:bodyPr/>
          <a:lstStyle/>
          <a:p>
            <a:pPr algn="l">
              <a:defRPr sz="2400"/>
            </a:pPr>
            <a:r>
              <a:t>For this current course we have already created the Jenkins CI server on Ubuntu for you, please ask mentor to provide the credentials.</a:t>
            </a:r>
          </a:p>
          <a:p>
            <a:pPr algn="l">
              <a:defRPr sz="2400"/>
            </a:pPr>
            <a:r>
              <a:t>	      - </a:t>
            </a:r>
            <a:r>
              <a:rPr i="1"/>
              <a:t>by this sign we would mark the practice part</a:t>
            </a:r>
            <a:endParaRPr i="1"/>
          </a:p>
          <a:p>
            <a:pPr lvl="2" algn="l">
              <a:defRPr sz="1800"/>
            </a:pPr>
          </a:p>
          <a:p>
            <a:pPr lvl="1" algn="l">
              <a:spcBef>
                <a:spcPts val="400"/>
              </a:spcBef>
              <a:defRPr i="1" sz="1800"/>
            </a:pPr>
            <a:r>
              <a:t>Get to the course Jenkins environment using the following </a:t>
            </a:r>
          </a:p>
          <a:p>
            <a:pPr lvl="1" algn="l">
              <a:spcBef>
                <a:spcPts val="400"/>
              </a:spcBef>
              <a:defRPr i="1" sz="1800"/>
            </a:pPr>
            <a:r>
              <a:t>credentials:</a:t>
            </a:r>
          </a:p>
          <a:p>
            <a:pPr lvl="2" algn="l">
              <a:defRPr i="1" sz="1800"/>
            </a:pPr>
          </a:p>
          <a:p>
            <a:pPr lvl="2" algn="l">
              <a:spcBef>
                <a:spcPts val="400"/>
              </a:spcBef>
              <a:defRPr i="1" sz="1800"/>
            </a:pPr>
            <a:r>
              <a:t>http://&lt;your course PC IP&gt;:8080/</a:t>
            </a:r>
          </a:p>
          <a:p>
            <a:pPr lvl="2" algn="l">
              <a:spcBef>
                <a:spcPts val="400"/>
              </a:spcBef>
              <a:defRPr i="1" sz="1800"/>
            </a:pPr>
            <a:r>
              <a:t>User: admin</a:t>
            </a:r>
          </a:p>
          <a:p>
            <a:pPr lvl="2" algn="l">
              <a:spcBef>
                <a:spcPts val="400"/>
              </a:spcBef>
              <a:defRPr i="1" sz="1800"/>
            </a:pPr>
            <a:r>
              <a:t>Password: admin</a:t>
            </a:r>
          </a:p>
          <a:p>
            <a:pPr>
              <a:spcBef>
                <a:spcPts val="500"/>
              </a:spcBef>
              <a:defRPr sz="2400"/>
            </a:pPr>
            <a:br/>
          </a:p>
        </p:txBody>
      </p:sp>
      <p:pic>
        <p:nvPicPr>
          <p:cNvPr id="176" name="Picture 3" descr="Picture 3"/>
          <p:cNvPicPr>
            <a:picLocks noChangeAspect="1"/>
          </p:cNvPicPr>
          <p:nvPr/>
        </p:nvPicPr>
        <p:blipFill>
          <a:blip r:embed="rId2">
            <a:extLst/>
          </a:blip>
          <a:stretch>
            <a:fillRect/>
          </a:stretch>
        </p:blipFill>
        <p:spPr>
          <a:xfrm>
            <a:off x="914400" y="2684060"/>
            <a:ext cx="609600" cy="363940"/>
          </a:xfrm>
          <a:prstGeom prst="rect">
            <a:avLst/>
          </a:prstGeom>
          <a:ln w="12700">
            <a:miter lim="400000"/>
          </a:ln>
        </p:spPr>
      </p:pic>
      <p:pic>
        <p:nvPicPr>
          <p:cNvPr id="177" name="Picture 2" descr="Picture 2"/>
          <p:cNvPicPr>
            <a:picLocks noChangeAspect="1"/>
          </p:cNvPicPr>
          <p:nvPr/>
        </p:nvPicPr>
        <p:blipFill>
          <a:blip r:embed="rId3">
            <a:extLst/>
          </a:blip>
          <a:srcRect l="11361" t="0" r="0" b="0"/>
          <a:stretch>
            <a:fillRect/>
          </a:stretch>
        </p:blipFill>
        <p:spPr>
          <a:xfrm>
            <a:off x="6461124" y="3429000"/>
            <a:ext cx="2378077" cy="297180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JBh - ENG">
  <a:themeElements>
    <a:clrScheme name="JBh - ENG">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JBh - ENG">
      <a:majorFont>
        <a:latin typeface="Helvetica"/>
        <a:ea typeface="Helvetica"/>
        <a:cs typeface="Helvetica"/>
      </a:majorFont>
      <a:minorFont>
        <a:latin typeface="Calibri"/>
        <a:ea typeface="Calibri"/>
        <a:cs typeface="Calibri"/>
      </a:minorFont>
    </a:fontScheme>
    <a:fmtScheme name="JBh - E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1"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1"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JBh - ENG">
  <a:themeElements>
    <a:clrScheme name="JBh - ENG">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JBh - ENG">
      <a:majorFont>
        <a:latin typeface="Helvetica"/>
        <a:ea typeface="Helvetica"/>
        <a:cs typeface="Helvetica"/>
      </a:majorFont>
      <a:minorFont>
        <a:latin typeface="Calibri"/>
        <a:ea typeface="Calibri"/>
        <a:cs typeface="Calibri"/>
      </a:minorFont>
    </a:fontScheme>
    <a:fmtScheme name="JBh - E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1"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1"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